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 showGuides="1">
      <p:cViewPr varScale="1">
        <p:scale>
          <a:sx n="107" d="100"/>
          <a:sy n="107" d="100"/>
        </p:scale>
        <p:origin x="750" y="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04B87E84-C1EF-3A3B-D6A0-3938965BFD0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FFABB6B0-E01E-EACE-A6FE-0C71D3FE8BC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212FB831-9D2D-C78F-C40B-D513B71CD6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70C809-179E-4975-8E99-94BC4721C0FB}" type="datetimeFigureOut">
              <a:rPr lang="zh-TW" altLang="en-US" smtClean="0"/>
              <a:t>2025/5/2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4A3D6E1A-2BEE-1948-BF3F-7E3E7D8661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5CCB6805-A1FE-164B-5E15-8182C759A1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416A07-BCA4-4F90-95A0-D5DFBCFC68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198974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07DAB1C5-0836-355C-7C76-D5F485B0CC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2E4E8DC9-4B7D-2AED-227F-4F1C6288EF5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E7607938-AEF8-8BED-C922-478987EB5B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70C809-179E-4975-8E99-94BC4721C0FB}" type="datetimeFigureOut">
              <a:rPr lang="zh-TW" altLang="en-US" smtClean="0"/>
              <a:t>2025/5/2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5A88B58D-084F-BC0B-928D-D44DAF5D98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36E8D782-5187-7624-3004-91520F9C5C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416A07-BCA4-4F90-95A0-D5DFBCFC68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684060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A69A703F-BD42-4057-FA88-072D58EC8ED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8018FBFF-5AA3-259C-AD6B-6312BCFF099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1B41CA8C-776D-810C-B773-1E9E0A86AF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70C809-179E-4975-8E99-94BC4721C0FB}" type="datetimeFigureOut">
              <a:rPr lang="zh-TW" altLang="en-US" smtClean="0"/>
              <a:t>2025/5/2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DEA9D749-E258-4FE2-6B55-CA6C44BAAF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3A2CDAAE-8766-3A42-2300-0901AABCA2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416A07-BCA4-4F90-95A0-D5DFBCFC68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197828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98D0A958-FC27-5D69-84AB-0F06E960C4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8B55F2F9-BFD6-E39B-0FD7-FEA37A48DE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8B8FFFF6-D3BA-A9FE-548B-7C8D024A08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70C809-179E-4975-8E99-94BC4721C0FB}" type="datetimeFigureOut">
              <a:rPr lang="zh-TW" altLang="en-US" smtClean="0"/>
              <a:t>2025/5/2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C7B3B36E-9B04-6971-7C38-5080439691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15244779-D081-7F5D-8E50-2BBF62E66E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416A07-BCA4-4F90-95A0-D5DFBCFC68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812767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E65CD99-8D1C-C3AE-03FE-886B471B70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2B5A2848-10FB-AA52-0D8F-8D11B08F291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F415C86B-D280-16CB-402B-86B738EB7E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70C809-179E-4975-8E99-94BC4721C0FB}" type="datetimeFigureOut">
              <a:rPr lang="zh-TW" altLang="en-US" smtClean="0"/>
              <a:t>2025/5/2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E592EE3A-824D-5D1C-6595-A3CD641223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13A77E5A-3A5F-225D-26DD-59626DA8D6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416A07-BCA4-4F90-95A0-D5DFBCFC68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087291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0E2ABA07-B97F-109A-415E-A98AF44311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4409AF9A-281D-D387-F9F4-137976DCE04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9DF7C774-5C60-AA93-B48A-7CD1CF6AAA1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9160BA49-8C0D-302B-D566-2DB9099C46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70C809-179E-4975-8E99-94BC4721C0FB}" type="datetimeFigureOut">
              <a:rPr lang="zh-TW" altLang="en-US" smtClean="0"/>
              <a:t>2025/5/2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65466A9C-4114-80C4-5897-E5C88709E4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778176A1-180C-10DD-B142-6414393E7B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416A07-BCA4-4F90-95A0-D5DFBCFC68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279695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23C209E-4E6E-D376-0FD3-9930F0E9C0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63BBD733-0ADF-9455-7E52-DDACE0C80FA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45C8338F-F4A0-901C-FC12-E62841A0EE9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1DFB3B34-2154-CD90-A02F-C2188EC6E91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6BF56829-7D98-24CB-AFBB-D4F2ACD3368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D3D7ACF1-6970-02C5-46A1-5F9804B3EE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70C809-179E-4975-8E99-94BC4721C0FB}" type="datetimeFigureOut">
              <a:rPr lang="zh-TW" altLang="en-US" smtClean="0"/>
              <a:t>2025/5/2</a:t>
            </a:fld>
            <a:endParaRPr lang="zh-TW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5B6B4497-4A9B-ED9D-DF8A-7C35041FFB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35D2E510-2F7E-49AB-4DA3-0801792AB9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416A07-BCA4-4F90-95A0-D5DFBCFC68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938226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64A14187-1C39-EC0E-FC87-57E74DA2AA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343F9FC9-D6E0-80DF-FB30-AC8F458625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70C809-179E-4975-8E99-94BC4721C0FB}" type="datetimeFigureOut">
              <a:rPr lang="zh-TW" altLang="en-US" smtClean="0"/>
              <a:t>2025/5/2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27959D66-6074-C0A7-5811-B2A82F2B3E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4E96B8E6-4777-BC80-DF2E-AF2F38DC70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416A07-BCA4-4F90-95A0-D5DFBCFC68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886374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A5B2ADDA-B496-01DE-13B7-5CCA178741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70C809-179E-4975-8E99-94BC4721C0FB}" type="datetimeFigureOut">
              <a:rPr lang="zh-TW" altLang="en-US" smtClean="0"/>
              <a:t>2025/5/2</a:t>
            </a:fld>
            <a:endParaRPr lang="zh-TW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F4D25C4D-B370-684D-F7F3-A29B71FAED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9377E24B-1990-9746-DE1A-67AB0192A1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416A07-BCA4-4F90-95A0-D5DFBCFC68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051143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40438BD-40ED-2E38-1AC6-0B8FA9AE6B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9427BA37-9E0E-2EE7-DEFC-AB1AA9A400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950EF4AB-7DC5-E605-983E-0658EC65F13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DCC43D04-A538-30FE-0129-CF1CA8C8C3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70C809-179E-4975-8E99-94BC4721C0FB}" type="datetimeFigureOut">
              <a:rPr lang="zh-TW" altLang="en-US" smtClean="0"/>
              <a:t>2025/5/2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B13BDD02-DF41-E073-8614-966991E503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BB1DDE2E-FC20-A8F0-181C-5E991083E2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416A07-BCA4-4F90-95A0-D5DFBCFC68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838823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E6B34A28-889E-9477-EDD1-CA7CE9263E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4F10EDB1-FB41-0058-911B-8DFAABB9B0F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A82990F3-7BFA-CFDB-B691-A18C01D7E67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46D48639-F82E-4151-3130-9DF4AF378B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70C809-179E-4975-8E99-94BC4721C0FB}" type="datetimeFigureOut">
              <a:rPr lang="zh-TW" altLang="en-US" smtClean="0"/>
              <a:t>2025/5/2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BE35DEA3-6BF0-6B72-F9FA-210EF7463E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1ADA6333-9BF3-6CDB-4BE5-E73455C89C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416A07-BCA4-4F90-95A0-D5DFBCFC68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383234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551F45A1-6579-5CBC-D866-EDA6153B50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415ACE75-4B1C-143C-00B6-AC8A9D0A90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0B5334A6-F950-87AA-E35F-125E18EEDB4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70C809-179E-4975-8E99-94BC4721C0FB}" type="datetimeFigureOut">
              <a:rPr lang="zh-TW" altLang="en-US" smtClean="0"/>
              <a:t>2025/5/2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DD3C10C9-4938-AC14-2B31-71A0444F6A6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8C773EEA-E6DE-4E3A-1CE6-7ABD7C63195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416A07-BCA4-4F90-95A0-D5DFBCFC68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085474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hyperlink" Target="https://hschool-mlife.k12ea.gov.tw/ecampus_KH/Login.action?schNo=090413D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圖片 4">
            <a:extLst>
              <a:ext uri="{FF2B5EF4-FFF2-40B4-BE49-F238E27FC236}">
                <a16:creationId xmlns:a16="http://schemas.microsoft.com/office/drawing/2014/main" id="{250FDCD9-32E1-F501-6854-939B998C17C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2051" y="2358835"/>
            <a:ext cx="5191850" cy="2210108"/>
          </a:xfrm>
          <a:prstGeom prst="rect">
            <a:avLst/>
          </a:prstGeom>
        </p:spPr>
      </p:pic>
      <p:pic>
        <p:nvPicPr>
          <p:cNvPr id="7" name="圖片 6">
            <a:extLst>
              <a:ext uri="{FF2B5EF4-FFF2-40B4-BE49-F238E27FC236}">
                <a16:creationId xmlns:a16="http://schemas.microsoft.com/office/drawing/2014/main" id="{648682FD-AFE1-A655-3845-A2345F481A4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75823" y="2358835"/>
            <a:ext cx="5820587" cy="3210373"/>
          </a:xfrm>
          <a:prstGeom prst="rect">
            <a:avLst/>
          </a:prstGeom>
        </p:spPr>
      </p:pic>
      <p:sp>
        <p:nvSpPr>
          <p:cNvPr id="9" name="文字方塊 8">
            <a:extLst>
              <a:ext uri="{FF2B5EF4-FFF2-40B4-BE49-F238E27FC236}">
                <a16:creationId xmlns:a16="http://schemas.microsoft.com/office/drawing/2014/main" id="{8BA25054-7FC4-C8A6-DFC7-62621BD666F2}"/>
              </a:ext>
            </a:extLst>
          </p:cNvPr>
          <p:cNvSpPr txBox="1"/>
          <p:nvPr/>
        </p:nvSpPr>
        <p:spPr>
          <a:xfrm>
            <a:off x="522051" y="1288792"/>
            <a:ext cx="9256273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選課系統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同成績查詢系統網址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</a:p>
          <a:p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  <a:hlinkClick r:id="rId4"/>
              </a:rPr>
              <a:t>https://hschool-mlife.k12ea.gov.tw/ecampus_KH/Login.action?schNo=090413D</a:t>
            </a:r>
            <a:endParaRPr lang="zh-TW" altLang="en-US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0" name="文字方塊 9">
            <a:extLst>
              <a:ext uri="{FF2B5EF4-FFF2-40B4-BE49-F238E27FC236}">
                <a16:creationId xmlns:a16="http://schemas.microsoft.com/office/drawing/2014/main" id="{42237894-DDF1-F9BB-10BE-87DDABF0749A}"/>
              </a:ext>
            </a:extLst>
          </p:cNvPr>
          <p:cNvSpPr txBox="1"/>
          <p:nvPr/>
        </p:nvSpPr>
        <p:spPr>
          <a:xfrm>
            <a:off x="522051" y="430605"/>
            <a:ext cx="9256273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TW" altLang="en-US" sz="36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登入重補修選課系統</a:t>
            </a:r>
          </a:p>
        </p:txBody>
      </p:sp>
      <p:sp>
        <p:nvSpPr>
          <p:cNvPr id="11" name="矩形 10">
            <a:extLst>
              <a:ext uri="{FF2B5EF4-FFF2-40B4-BE49-F238E27FC236}">
                <a16:creationId xmlns:a16="http://schemas.microsoft.com/office/drawing/2014/main" id="{E92532DE-6BA4-DA34-BDEB-E5AA41FBB62B}"/>
              </a:ext>
            </a:extLst>
          </p:cNvPr>
          <p:cNvSpPr/>
          <p:nvPr/>
        </p:nvSpPr>
        <p:spPr>
          <a:xfrm>
            <a:off x="7247106" y="2879387"/>
            <a:ext cx="1332690" cy="661481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2" name="矩形 11">
            <a:extLst>
              <a:ext uri="{FF2B5EF4-FFF2-40B4-BE49-F238E27FC236}">
                <a16:creationId xmlns:a16="http://schemas.microsoft.com/office/drawing/2014/main" id="{ED9CB8B0-78B4-C71F-C2D4-557C70868E45}"/>
              </a:ext>
            </a:extLst>
          </p:cNvPr>
          <p:cNvSpPr/>
          <p:nvPr/>
        </p:nvSpPr>
        <p:spPr>
          <a:xfrm>
            <a:off x="522051" y="2791838"/>
            <a:ext cx="2639438" cy="1777105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423935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群組 13">
            <a:extLst>
              <a:ext uri="{FF2B5EF4-FFF2-40B4-BE49-F238E27FC236}">
                <a16:creationId xmlns:a16="http://schemas.microsoft.com/office/drawing/2014/main" id="{C9DB070F-CB05-E6FA-12B2-2E39920CEA1B}"/>
              </a:ext>
            </a:extLst>
          </p:cNvPr>
          <p:cNvGrpSpPr/>
          <p:nvPr/>
        </p:nvGrpSpPr>
        <p:grpSpPr>
          <a:xfrm>
            <a:off x="632298" y="1188403"/>
            <a:ext cx="7033428" cy="5238992"/>
            <a:chOff x="769946" y="241303"/>
            <a:chExt cx="7878274" cy="6382641"/>
          </a:xfrm>
        </p:grpSpPr>
        <p:pic>
          <p:nvPicPr>
            <p:cNvPr id="10" name="圖片 9">
              <a:extLst>
                <a:ext uri="{FF2B5EF4-FFF2-40B4-BE49-F238E27FC236}">
                  <a16:creationId xmlns:a16="http://schemas.microsoft.com/office/drawing/2014/main" id="{0C9C86E1-7285-9808-7B10-237076F0CB21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769946" y="241303"/>
              <a:ext cx="7878274" cy="6382641"/>
            </a:xfrm>
            <a:prstGeom prst="rect">
              <a:avLst/>
            </a:prstGeom>
          </p:spPr>
        </p:pic>
        <p:sp>
          <p:nvSpPr>
            <p:cNvPr id="6" name="矩形 5">
              <a:extLst>
                <a:ext uri="{FF2B5EF4-FFF2-40B4-BE49-F238E27FC236}">
                  <a16:creationId xmlns:a16="http://schemas.microsoft.com/office/drawing/2014/main" id="{5D4E6DAA-E08B-31F4-2F47-736D34062B95}"/>
                </a:ext>
              </a:extLst>
            </p:cNvPr>
            <p:cNvSpPr/>
            <p:nvPr/>
          </p:nvSpPr>
          <p:spPr>
            <a:xfrm>
              <a:off x="769946" y="613435"/>
              <a:ext cx="1332690" cy="407970"/>
            </a:xfrm>
            <a:prstGeom prst="rect">
              <a:avLst/>
            </a:prstGeom>
            <a:noFill/>
            <a:ln w="57150">
              <a:solidFill>
                <a:srgbClr val="FF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1" name="矩形 10">
              <a:extLst>
                <a:ext uri="{FF2B5EF4-FFF2-40B4-BE49-F238E27FC236}">
                  <a16:creationId xmlns:a16="http://schemas.microsoft.com/office/drawing/2014/main" id="{44BC732A-0FC6-71BF-0154-6D6119ECFA4C}"/>
                </a:ext>
              </a:extLst>
            </p:cNvPr>
            <p:cNvSpPr/>
            <p:nvPr/>
          </p:nvSpPr>
          <p:spPr>
            <a:xfrm>
              <a:off x="922346" y="4841725"/>
              <a:ext cx="1332690" cy="391756"/>
            </a:xfrm>
            <a:prstGeom prst="rect">
              <a:avLst/>
            </a:prstGeom>
            <a:noFill/>
            <a:ln w="57150">
              <a:solidFill>
                <a:srgbClr val="FF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2" name="矩形 11">
              <a:extLst>
                <a:ext uri="{FF2B5EF4-FFF2-40B4-BE49-F238E27FC236}">
                  <a16:creationId xmlns:a16="http://schemas.microsoft.com/office/drawing/2014/main" id="{66D5B85F-BC77-DCAC-39F5-8E61BB981000}"/>
                </a:ext>
              </a:extLst>
            </p:cNvPr>
            <p:cNvSpPr/>
            <p:nvPr/>
          </p:nvSpPr>
          <p:spPr>
            <a:xfrm>
              <a:off x="910837" y="4180244"/>
              <a:ext cx="1332690" cy="407970"/>
            </a:xfrm>
            <a:prstGeom prst="rect">
              <a:avLst/>
            </a:prstGeom>
            <a:noFill/>
            <a:ln w="57150">
              <a:solidFill>
                <a:srgbClr val="FF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</p:grpSp>
      <p:sp>
        <p:nvSpPr>
          <p:cNvPr id="13" name="文字方塊 12">
            <a:extLst>
              <a:ext uri="{FF2B5EF4-FFF2-40B4-BE49-F238E27FC236}">
                <a16:creationId xmlns:a16="http://schemas.microsoft.com/office/drawing/2014/main" id="{E5209274-D6C6-916A-EB07-50DA9178CE0E}"/>
              </a:ext>
            </a:extLst>
          </p:cNvPr>
          <p:cNvSpPr txBox="1"/>
          <p:nvPr/>
        </p:nvSpPr>
        <p:spPr>
          <a:xfrm>
            <a:off x="3566809" y="2222849"/>
            <a:ext cx="7386536" cy="31700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TW" sz="4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1.</a:t>
            </a:r>
            <a:r>
              <a:rPr lang="zh-TW" altLang="en-US" sz="4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點選</a:t>
            </a:r>
            <a:r>
              <a:rPr lang="en-US" altLang="zh-TW" sz="4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【</a:t>
            </a:r>
            <a:r>
              <a:rPr lang="zh-TW" altLang="en-US" sz="4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學生線上</a:t>
            </a:r>
            <a:r>
              <a:rPr lang="en-US" altLang="zh-TW" sz="4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】</a:t>
            </a:r>
          </a:p>
          <a:p>
            <a:pPr algn="ctr"/>
            <a:r>
              <a:rPr lang="zh-TW" altLang="en-US" sz="4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↓</a:t>
            </a:r>
            <a:endParaRPr lang="en-US" altLang="zh-TW" sz="40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en-US" altLang="zh-TW" sz="4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2.</a:t>
            </a:r>
            <a:r>
              <a:rPr lang="zh-TW" altLang="en-US" sz="4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點選</a:t>
            </a:r>
            <a:r>
              <a:rPr lang="en-US" altLang="zh-TW" sz="4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【07</a:t>
            </a:r>
            <a:r>
              <a:rPr lang="zh-TW" altLang="en-US" sz="4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重修自學</a:t>
            </a:r>
            <a:r>
              <a:rPr lang="en-US" altLang="zh-TW" sz="4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】</a:t>
            </a:r>
          </a:p>
          <a:p>
            <a:pPr algn="ctr"/>
            <a:r>
              <a:rPr lang="zh-TW" altLang="en-US" sz="4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↓</a:t>
            </a:r>
            <a:endParaRPr lang="en-US" altLang="zh-TW" sz="40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en-US" altLang="zh-TW" sz="4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3.</a:t>
            </a:r>
            <a:r>
              <a:rPr lang="zh-TW" altLang="en-US" sz="4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點選</a:t>
            </a:r>
            <a:r>
              <a:rPr lang="en-US" altLang="zh-TW" sz="4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【</a:t>
            </a:r>
            <a:r>
              <a:rPr lang="zh-TW" altLang="en-US" sz="4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重修學生線上選課</a:t>
            </a:r>
            <a:r>
              <a:rPr lang="en-US" altLang="zh-TW" sz="4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】</a:t>
            </a:r>
            <a:endParaRPr lang="zh-TW" altLang="en-US" sz="4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5" name="文字方塊 14">
            <a:extLst>
              <a:ext uri="{FF2B5EF4-FFF2-40B4-BE49-F238E27FC236}">
                <a16:creationId xmlns:a16="http://schemas.microsoft.com/office/drawing/2014/main" id="{80ECAFEF-8BBC-5773-B507-D57A2E78EF26}"/>
              </a:ext>
            </a:extLst>
          </p:cNvPr>
          <p:cNvSpPr txBox="1"/>
          <p:nvPr/>
        </p:nvSpPr>
        <p:spPr>
          <a:xfrm>
            <a:off x="522051" y="430605"/>
            <a:ext cx="9256273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TW" altLang="en-US" sz="36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進入重補修選課系統畫面</a:t>
            </a:r>
          </a:p>
        </p:txBody>
      </p:sp>
    </p:spTree>
    <p:extLst>
      <p:ext uri="{BB962C8B-B14F-4D97-AF65-F5344CB8AC3E}">
        <p14:creationId xmlns:p14="http://schemas.microsoft.com/office/powerpoint/2010/main" val="1852417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圖片 7">
            <a:extLst>
              <a:ext uri="{FF2B5EF4-FFF2-40B4-BE49-F238E27FC236}">
                <a16:creationId xmlns:a16="http://schemas.microsoft.com/office/drawing/2014/main" id="{26301431-E244-28B7-38F8-CC487323E29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0468" y="1076936"/>
            <a:ext cx="11546732" cy="5256577"/>
          </a:xfrm>
          <a:prstGeom prst="rect">
            <a:avLst/>
          </a:prstGeom>
        </p:spPr>
      </p:pic>
      <p:sp>
        <p:nvSpPr>
          <p:cNvPr id="4" name="文字方塊 3">
            <a:extLst>
              <a:ext uri="{FF2B5EF4-FFF2-40B4-BE49-F238E27FC236}">
                <a16:creationId xmlns:a16="http://schemas.microsoft.com/office/drawing/2014/main" id="{416155FC-1222-2E59-2056-C384C13E6BE9}"/>
              </a:ext>
            </a:extLst>
          </p:cNvPr>
          <p:cNvSpPr txBox="1"/>
          <p:nvPr/>
        </p:nvSpPr>
        <p:spPr>
          <a:xfrm>
            <a:off x="522051" y="430605"/>
            <a:ext cx="9256273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TW" altLang="en-US" sz="36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選課系統畫面</a:t>
            </a:r>
          </a:p>
        </p:txBody>
      </p:sp>
      <p:sp>
        <p:nvSpPr>
          <p:cNvPr id="5" name="矩形 4">
            <a:extLst>
              <a:ext uri="{FF2B5EF4-FFF2-40B4-BE49-F238E27FC236}">
                <a16:creationId xmlns:a16="http://schemas.microsoft.com/office/drawing/2014/main" id="{F1FC9576-D90B-4565-C255-CBEC3ECC2CFE}"/>
              </a:ext>
            </a:extLst>
          </p:cNvPr>
          <p:cNvSpPr/>
          <p:nvPr/>
        </p:nvSpPr>
        <p:spPr>
          <a:xfrm>
            <a:off x="2412460" y="1452679"/>
            <a:ext cx="9256274" cy="334869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6" name="矩形 5">
            <a:extLst>
              <a:ext uri="{FF2B5EF4-FFF2-40B4-BE49-F238E27FC236}">
                <a16:creationId xmlns:a16="http://schemas.microsoft.com/office/drawing/2014/main" id="{898F831D-3FDC-DC29-90CD-F898589BDE6F}"/>
              </a:ext>
            </a:extLst>
          </p:cNvPr>
          <p:cNvSpPr/>
          <p:nvPr/>
        </p:nvSpPr>
        <p:spPr>
          <a:xfrm>
            <a:off x="428017" y="2833030"/>
            <a:ext cx="7256834" cy="334869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1" name="文字方塊 10">
            <a:extLst>
              <a:ext uri="{FF2B5EF4-FFF2-40B4-BE49-F238E27FC236}">
                <a16:creationId xmlns:a16="http://schemas.microsoft.com/office/drawing/2014/main" id="{4CDA96E4-5391-36B6-E5EB-E531BE0DDD81}"/>
              </a:ext>
            </a:extLst>
          </p:cNvPr>
          <p:cNvSpPr txBox="1"/>
          <p:nvPr/>
        </p:nvSpPr>
        <p:spPr>
          <a:xfrm>
            <a:off x="9778324" y="2020238"/>
            <a:ext cx="1960413" cy="408623"/>
          </a:xfrm>
          <a:prstGeom prst="wedgeRoundRectCallout">
            <a:avLst>
              <a:gd name="adj1" fmla="val -45311"/>
              <a:gd name="adj2" fmla="val -94619"/>
              <a:gd name="adj3" fmla="val 16667"/>
            </a:avLst>
          </a:prstGeom>
          <a:noFill/>
          <a:ln w="1905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zh-TW" altLang="en-US" sz="1800" b="1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選課截止時間</a:t>
            </a:r>
            <a:endParaRPr lang="zh-TW" altLang="en-US" dirty="0"/>
          </a:p>
        </p:txBody>
      </p:sp>
      <p:sp>
        <p:nvSpPr>
          <p:cNvPr id="12" name="文字方塊 11">
            <a:extLst>
              <a:ext uri="{FF2B5EF4-FFF2-40B4-BE49-F238E27FC236}">
                <a16:creationId xmlns:a16="http://schemas.microsoft.com/office/drawing/2014/main" id="{BF9F8CB1-D44C-E5AF-1790-DD293908DFC1}"/>
              </a:ext>
            </a:extLst>
          </p:cNvPr>
          <p:cNvSpPr txBox="1"/>
          <p:nvPr/>
        </p:nvSpPr>
        <p:spPr>
          <a:xfrm>
            <a:off x="2696848" y="2122418"/>
            <a:ext cx="1960413" cy="408623"/>
          </a:xfrm>
          <a:prstGeom prst="wedgeRoundRectCallout">
            <a:avLst>
              <a:gd name="adj1" fmla="val -47792"/>
              <a:gd name="adj2" fmla="val 114874"/>
              <a:gd name="adj3" fmla="val 16667"/>
            </a:avLst>
          </a:prstGeom>
          <a:noFill/>
          <a:ln w="1905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zh-TW" altLang="en-US" sz="1800" b="1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應重修科目列表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192642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圖片 2">
            <a:extLst>
              <a:ext uri="{FF2B5EF4-FFF2-40B4-BE49-F238E27FC236}">
                <a16:creationId xmlns:a16="http://schemas.microsoft.com/office/drawing/2014/main" id="{D16BF2E4-ABFC-E5FD-CC0A-AA40A08722B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1000" y="1328069"/>
            <a:ext cx="11430000" cy="5189879"/>
          </a:xfrm>
          <a:prstGeom prst="rect">
            <a:avLst/>
          </a:prstGeom>
        </p:spPr>
      </p:pic>
      <p:sp>
        <p:nvSpPr>
          <p:cNvPr id="4" name="文字方塊 3">
            <a:extLst>
              <a:ext uri="{FF2B5EF4-FFF2-40B4-BE49-F238E27FC236}">
                <a16:creationId xmlns:a16="http://schemas.microsoft.com/office/drawing/2014/main" id="{9D74F1B5-70EF-9F22-5267-204B6EA6C878}"/>
              </a:ext>
            </a:extLst>
          </p:cNvPr>
          <p:cNvSpPr txBox="1"/>
          <p:nvPr/>
        </p:nvSpPr>
        <p:spPr>
          <a:xfrm>
            <a:off x="522051" y="430605"/>
            <a:ext cx="9256273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TW" altLang="en-US" sz="36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點選</a:t>
            </a:r>
            <a:r>
              <a:rPr lang="en-US" altLang="zh-TW" sz="36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【</a:t>
            </a:r>
            <a:r>
              <a:rPr lang="zh-TW" altLang="en-US" sz="36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重修科目</a:t>
            </a:r>
            <a:r>
              <a:rPr lang="en-US" altLang="zh-TW" sz="36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】</a:t>
            </a:r>
            <a:r>
              <a:rPr lang="zh-TW" altLang="en-US" sz="36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加選重修班級</a:t>
            </a:r>
          </a:p>
        </p:txBody>
      </p:sp>
      <p:sp>
        <p:nvSpPr>
          <p:cNvPr id="5" name="矩形 4">
            <a:extLst>
              <a:ext uri="{FF2B5EF4-FFF2-40B4-BE49-F238E27FC236}">
                <a16:creationId xmlns:a16="http://schemas.microsoft.com/office/drawing/2014/main" id="{8D7B2C19-420F-384C-56C6-775DD3AE8807}"/>
              </a:ext>
            </a:extLst>
          </p:cNvPr>
          <p:cNvSpPr/>
          <p:nvPr/>
        </p:nvSpPr>
        <p:spPr>
          <a:xfrm>
            <a:off x="522051" y="3261565"/>
            <a:ext cx="7191983" cy="327941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6" name="矩形 5">
            <a:extLst>
              <a:ext uri="{FF2B5EF4-FFF2-40B4-BE49-F238E27FC236}">
                <a16:creationId xmlns:a16="http://schemas.microsoft.com/office/drawing/2014/main" id="{0D25104B-65DE-8FFA-2BBB-A771873EAF7A}"/>
              </a:ext>
            </a:extLst>
          </p:cNvPr>
          <p:cNvSpPr/>
          <p:nvPr/>
        </p:nvSpPr>
        <p:spPr>
          <a:xfrm>
            <a:off x="10963071" y="3277777"/>
            <a:ext cx="706877" cy="327941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7" name="文字方塊 6">
            <a:extLst>
              <a:ext uri="{FF2B5EF4-FFF2-40B4-BE49-F238E27FC236}">
                <a16:creationId xmlns:a16="http://schemas.microsoft.com/office/drawing/2014/main" id="{9DCEB809-D4DF-FD17-21CD-845088F0FC9F}"/>
              </a:ext>
            </a:extLst>
          </p:cNvPr>
          <p:cNvSpPr txBox="1"/>
          <p:nvPr/>
        </p:nvSpPr>
        <p:spPr>
          <a:xfrm>
            <a:off x="2784397" y="2433704"/>
            <a:ext cx="2993833" cy="408623"/>
          </a:xfrm>
          <a:prstGeom prst="wedgeRoundRectCallout">
            <a:avLst>
              <a:gd name="adj1" fmla="val -46800"/>
              <a:gd name="adj2" fmla="val 136299"/>
              <a:gd name="adj3" fmla="val 16667"/>
            </a:avLst>
          </a:prstGeom>
          <a:noFill/>
          <a:ln w="1905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zh-TW" altLang="en-US" sz="1800" b="1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點選想要的重修科目</a:t>
            </a:r>
            <a:endParaRPr lang="zh-TW" altLang="en-US" dirty="0"/>
          </a:p>
        </p:txBody>
      </p:sp>
      <p:sp>
        <p:nvSpPr>
          <p:cNvPr id="8" name="文字方塊 7">
            <a:extLst>
              <a:ext uri="{FF2B5EF4-FFF2-40B4-BE49-F238E27FC236}">
                <a16:creationId xmlns:a16="http://schemas.microsoft.com/office/drawing/2014/main" id="{124CAD3F-FA4D-5EA9-6C1E-5E5DE1D566DD}"/>
              </a:ext>
            </a:extLst>
          </p:cNvPr>
          <p:cNvSpPr txBox="1"/>
          <p:nvPr/>
        </p:nvSpPr>
        <p:spPr>
          <a:xfrm>
            <a:off x="10437779" y="2422584"/>
            <a:ext cx="1373221" cy="408623"/>
          </a:xfrm>
          <a:prstGeom prst="wedgeRoundRectCallout">
            <a:avLst>
              <a:gd name="adj1" fmla="val 27607"/>
              <a:gd name="adj2" fmla="val 143441"/>
              <a:gd name="adj3" fmla="val 16667"/>
            </a:avLst>
          </a:prstGeom>
          <a:noFill/>
          <a:ln w="1905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zh-TW" altLang="en-US" b="1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加選科目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5884496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圖片 2">
            <a:extLst>
              <a:ext uri="{FF2B5EF4-FFF2-40B4-BE49-F238E27FC236}">
                <a16:creationId xmlns:a16="http://schemas.microsoft.com/office/drawing/2014/main" id="{94C81433-BD8B-6953-996E-34B9B4FF4DD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9922" y="1093709"/>
            <a:ext cx="11507823" cy="5623892"/>
          </a:xfrm>
          <a:prstGeom prst="rect">
            <a:avLst/>
          </a:prstGeom>
        </p:spPr>
      </p:pic>
      <p:sp>
        <p:nvSpPr>
          <p:cNvPr id="4" name="矩形 3">
            <a:extLst>
              <a:ext uri="{FF2B5EF4-FFF2-40B4-BE49-F238E27FC236}">
                <a16:creationId xmlns:a16="http://schemas.microsoft.com/office/drawing/2014/main" id="{CF8F2F20-DBCE-F07A-5745-156BFACB0F37}"/>
              </a:ext>
            </a:extLst>
          </p:cNvPr>
          <p:cNvSpPr/>
          <p:nvPr/>
        </p:nvSpPr>
        <p:spPr>
          <a:xfrm>
            <a:off x="2821021" y="2837888"/>
            <a:ext cx="1342417" cy="3589507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5" name="文字方塊 4">
            <a:extLst>
              <a:ext uri="{FF2B5EF4-FFF2-40B4-BE49-F238E27FC236}">
                <a16:creationId xmlns:a16="http://schemas.microsoft.com/office/drawing/2014/main" id="{8C5620B6-FA5A-A3FF-3530-FF07D8F3F25E}"/>
              </a:ext>
            </a:extLst>
          </p:cNvPr>
          <p:cNvSpPr txBox="1"/>
          <p:nvPr/>
        </p:nvSpPr>
        <p:spPr>
          <a:xfrm>
            <a:off x="522051" y="430605"/>
            <a:ext cx="9256273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TW" altLang="en-US" sz="36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取消</a:t>
            </a:r>
            <a:r>
              <a:rPr lang="en-US" altLang="zh-TW" sz="36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【</a:t>
            </a:r>
            <a:r>
              <a:rPr lang="zh-TW" altLang="en-US" sz="36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重修科目</a:t>
            </a:r>
            <a:r>
              <a:rPr lang="en-US" altLang="zh-TW" sz="36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】</a:t>
            </a:r>
            <a:r>
              <a:rPr lang="zh-TW" altLang="en-US" sz="36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選課</a:t>
            </a:r>
          </a:p>
        </p:txBody>
      </p:sp>
      <p:sp>
        <p:nvSpPr>
          <p:cNvPr id="6" name="矩形 5">
            <a:extLst>
              <a:ext uri="{FF2B5EF4-FFF2-40B4-BE49-F238E27FC236}">
                <a16:creationId xmlns:a16="http://schemas.microsoft.com/office/drawing/2014/main" id="{3BDCA4E5-F102-624C-B55D-69FBCD62D117}"/>
              </a:ext>
            </a:extLst>
          </p:cNvPr>
          <p:cNvSpPr/>
          <p:nvPr/>
        </p:nvSpPr>
        <p:spPr>
          <a:xfrm>
            <a:off x="11125201" y="3190228"/>
            <a:ext cx="706877" cy="327941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7" name="文字方塊 6">
            <a:extLst>
              <a:ext uri="{FF2B5EF4-FFF2-40B4-BE49-F238E27FC236}">
                <a16:creationId xmlns:a16="http://schemas.microsoft.com/office/drawing/2014/main" id="{062140F5-1CAE-7A2E-4532-3229D4B410A2}"/>
              </a:ext>
            </a:extLst>
          </p:cNvPr>
          <p:cNvSpPr txBox="1"/>
          <p:nvPr/>
        </p:nvSpPr>
        <p:spPr>
          <a:xfrm>
            <a:off x="3666371" y="2216567"/>
            <a:ext cx="3794744" cy="408623"/>
          </a:xfrm>
          <a:prstGeom prst="wedgeRoundRectCallout">
            <a:avLst>
              <a:gd name="adj1" fmla="val -43724"/>
              <a:gd name="adj2" fmla="val 195814"/>
              <a:gd name="adj3" fmla="val 16667"/>
            </a:avLst>
          </a:prstGeom>
          <a:noFill/>
          <a:ln w="1905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zh-TW" altLang="en-US" sz="1800" b="1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已加選的重修科目會出現重修班級</a:t>
            </a:r>
            <a:endParaRPr lang="zh-TW" altLang="en-US" dirty="0"/>
          </a:p>
        </p:txBody>
      </p:sp>
      <p:sp>
        <p:nvSpPr>
          <p:cNvPr id="8" name="文字方塊 7">
            <a:extLst>
              <a:ext uri="{FF2B5EF4-FFF2-40B4-BE49-F238E27FC236}">
                <a16:creationId xmlns:a16="http://schemas.microsoft.com/office/drawing/2014/main" id="{1E89CCE6-9AE5-028D-6232-307F77609BD6}"/>
              </a:ext>
            </a:extLst>
          </p:cNvPr>
          <p:cNvSpPr txBox="1"/>
          <p:nvPr/>
        </p:nvSpPr>
        <p:spPr>
          <a:xfrm>
            <a:off x="9114817" y="3779477"/>
            <a:ext cx="2632953" cy="408623"/>
          </a:xfrm>
          <a:prstGeom prst="wedgeRoundRectCallout">
            <a:avLst>
              <a:gd name="adj1" fmla="val 32667"/>
              <a:gd name="adj2" fmla="val -118425"/>
              <a:gd name="adj3" fmla="val 16667"/>
            </a:avLst>
          </a:prstGeom>
          <a:noFill/>
          <a:ln w="1905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zh-TW" altLang="en-US" sz="1800" b="1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點選</a:t>
            </a:r>
            <a:r>
              <a:rPr lang="en-US" altLang="zh-TW" sz="1800" b="1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【</a:t>
            </a:r>
            <a:r>
              <a:rPr lang="zh-TW" altLang="en-US" sz="1800" b="1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退選</a:t>
            </a:r>
            <a:r>
              <a:rPr lang="en-US" altLang="zh-TW" sz="1800" b="1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】</a:t>
            </a:r>
            <a:r>
              <a:rPr lang="zh-TW" altLang="en-US" sz="1800" b="1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取消選課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772527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圖片 6">
            <a:extLst>
              <a:ext uri="{FF2B5EF4-FFF2-40B4-BE49-F238E27FC236}">
                <a16:creationId xmlns:a16="http://schemas.microsoft.com/office/drawing/2014/main" id="{898A7F20-29E7-8730-D0F4-073CC78EA16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0468" y="1076936"/>
            <a:ext cx="11468911" cy="5635924"/>
          </a:xfrm>
          <a:prstGeom prst="rect">
            <a:avLst/>
          </a:prstGeom>
        </p:spPr>
      </p:pic>
      <p:sp>
        <p:nvSpPr>
          <p:cNvPr id="4" name="矩形 3">
            <a:extLst>
              <a:ext uri="{FF2B5EF4-FFF2-40B4-BE49-F238E27FC236}">
                <a16:creationId xmlns:a16="http://schemas.microsoft.com/office/drawing/2014/main" id="{F12E539E-E7C1-180A-1AC1-8D067EB64B28}"/>
              </a:ext>
            </a:extLst>
          </p:cNvPr>
          <p:cNvSpPr/>
          <p:nvPr/>
        </p:nvSpPr>
        <p:spPr>
          <a:xfrm>
            <a:off x="2908571" y="2837888"/>
            <a:ext cx="1264596" cy="3589507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5" name="文字方塊 4">
            <a:extLst>
              <a:ext uri="{FF2B5EF4-FFF2-40B4-BE49-F238E27FC236}">
                <a16:creationId xmlns:a16="http://schemas.microsoft.com/office/drawing/2014/main" id="{771516A3-51A0-EB44-B026-D48394671170}"/>
              </a:ext>
            </a:extLst>
          </p:cNvPr>
          <p:cNvSpPr txBox="1"/>
          <p:nvPr/>
        </p:nvSpPr>
        <p:spPr>
          <a:xfrm>
            <a:off x="522051" y="430605"/>
            <a:ext cx="9256273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TW" altLang="en-US" sz="36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已選課</a:t>
            </a:r>
            <a:r>
              <a:rPr lang="en-US" altLang="zh-TW" sz="36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【</a:t>
            </a:r>
            <a:r>
              <a:rPr lang="zh-TW" altLang="en-US" sz="36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重修科目</a:t>
            </a:r>
            <a:r>
              <a:rPr lang="en-US" altLang="zh-TW" sz="36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】</a:t>
            </a:r>
            <a:r>
              <a:rPr lang="zh-TW" altLang="en-US" sz="36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會在顯示</a:t>
            </a:r>
            <a:r>
              <a:rPr lang="en-US" altLang="zh-TW" sz="36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【</a:t>
            </a:r>
            <a:r>
              <a:rPr lang="zh-TW" altLang="en-US" sz="36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重修班級</a:t>
            </a:r>
            <a:r>
              <a:rPr lang="en-US" altLang="zh-TW" sz="36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】</a:t>
            </a:r>
            <a:endParaRPr lang="zh-TW" altLang="en-US" sz="36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7212406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321</TotalTime>
  <Words>159</Words>
  <Application>Microsoft Office PowerPoint</Application>
  <PresentationFormat>寬螢幕</PresentationFormat>
  <Paragraphs>19</Paragraphs>
  <Slides>6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6</vt:i4>
      </vt:variant>
    </vt:vector>
  </HeadingPairs>
  <TitlesOfParts>
    <vt:vector size="11" baseType="lpstr">
      <vt:lpstr>微軟正黑體</vt:lpstr>
      <vt:lpstr>Arial</vt:lpstr>
      <vt:lpstr>Calibri</vt:lpstr>
      <vt:lpstr>Calibri Light</vt:lpstr>
      <vt:lpstr>Office 佈景主題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user</dc:creator>
  <cp:lastModifiedBy>user</cp:lastModifiedBy>
  <cp:revision>4</cp:revision>
  <dcterms:created xsi:type="dcterms:W3CDTF">2025-05-02T02:40:36Z</dcterms:created>
  <dcterms:modified xsi:type="dcterms:W3CDTF">2025-05-02T08:04:53Z</dcterms:modified>
</cp:coreProperties>
</file>