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0" r:id="rId3"/>
    <p:sldId id="271" r:id="rId4"/>
    <p:sldId id="257" r:id="rId5"/>
    <p:sldId id="258" r:id="rId6"/>
    <p:sldId id="275" r:id="rId7"/>
    <p:sldId id="259" r:id="rId8"/>
    <p:sldId id="260" r:id="rId9"/>
    <p:sldId id="274" r:id="rId10"/>
    <p:sldId id="261" r:id="rId11"/>
    <p:sldId id="276" r:id="rId12"/>
    <p:sldId id="262" r:id="rId13"/>
    <p:sldId id="277" r:id="rId14"/>
    <p:sldId id="263" r:id="rId15"/>
    <p:sldId id="278" r:id="rId16"/>
    <p:sldId id="264" r:id="rId17"/>
    <p:sldId id="279" r:id="rId18"/>
    <p:sldId id="265" r:id="rId19"/>
    <p:sldId id="266" r:id="rId20"/>
    <p:sldId id="280" r:id="rId21"/>
    <p:sldId id="267" r:id="rId22"/>
    <p:sldId id="281" r:id="rId23"/>
    <p:sldId id="268" r:id="rId24"/>
    <p:sldId id="269" r:id="rId25"/>
    <p:sldId id="282" r:id="rId26"/>
    <p:sldId id="272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2024/10/9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2024/10/9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2024/10/9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2024/10/9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2024/10/9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4D3FD0F-4895-4EB6-B2A4-BE6480012F84}" type="datetimeFigureOut">
              <a:rPr lang="zh-TW" altLang="en-US" smtClean="0"/>
              <a:t>2024/10/9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2024/10/9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2024/10/9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2024/10/9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FD0F-4895-4EB6-B2A4-BE6480012F84}" type="datetimeFigureOut">
              <a:rPr lang="zh-TW" altLang="en-US" smtClean="0"/>
              <a:t>2024/10/9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D3FD0F-4895-4EB6-B2A4-BE6480012F84}" type="datetimeFigureOut">
              <a:rPr lang="zh-TW" altLang="en-US" smtClean="0"/>
              <a:t>2024/10/9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4D3FD0F-4895-4EB6-B2A4-BE6480012F84}" type="datetimeFigureOut">
              <a:rPr lang="zh-TW" altLang="en-US" smtClean="0"/>
              <a:t>2024/10/9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198E9-F025-43CF-95C6-804071C26D4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4000" b="1" dirty="0"/>
              <a:t>學習歷程學校平臺多元</a:t>
            </a:r>
            <a:r>
              <a:rPr lang="zh-TW" altLang="en-US" sz="4000" b="1" dirty="0" smtClean="0"/>
              <a:t>表現</a:t>
            </a:r>
            <a:endParaRPr lang="en-US" altLang="zh-TW" sz="4000" b="1" dirty="0" smtClean="0"/>
          </a:p>
          <a:p>
            <a:r>
              <a:rPr lang="zh-TW" altLang="en-US" sz="4000" b="1" dirty="0"/>
              <a:t>欄位填寫說明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/>
              <a:t>國立土庫商工</a:t>
            </a:r>
            <a:endParaRPr lang="zh-TW" altLang="en-US" sz="60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5292080" y="5589240"/>
            <a:ext cx="3693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0070C0"/>
                </a:solidFill>
              </a:rPr>
              <a:t>主講人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>:</a:t>
            </a:r>
            <a:r>
              <a:rPr lang="zh-TW" altLang="en-US" sz="2000" b="1" dirty="0" smtClean="0">
                <a:solidFill>
                  <a:srgbClr val="0070C0"/>
                </a:solidFill>
              </a:rPr>
              <a:t>陳柏樺老師  </a:t>
            </a:r>
            <a:r>
              <a:rPr lang="en-US" altLang="zh-TW" sz="2000" b="1" dirty="0">
                <a:solidFill>
                  <a:srgbClr val="0070C0"/>
                </a:solidFill>
              </a:rPr>
              <a:t>113.10.09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58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8712968" cy="3816424"/>
          </a:xfrm>
        </p:spPr>
        <p:txBody>
          <a:bodyPr>
            <a:noAutofit/>
          </a:bodyPr>
          <a:lstStyle/>
          <a:p>
            <a:pPr algn="l"/>
            <a:r>
              <a:rPr lang="en-US" altLang="zh-TW" sz="1900" dirty="0" smtClean="0"/>
              <a:t>1.</a:t>
            </a:r>
            <a:r>
              <a:rPr lang="zh-TW" altLang="en-US" sz="1900" dirty="0"/>
              <a:t>證照</a:t>
            </a:r>
            <a:r>
              <a:rPr lang="zh-TW" altLang="en-US" sz="1900" dirty="0" smtClean="0"/>
              <a:t>字號</a:t>
            </a:r>
            <a:r>
              <a:rPr lang="zh-TW" altLang="en-US" sz="1900" dirty="0">
                <a:latin typeface="新細明體"/>
              </a:rPr>
              <a:t>：填寫取得證照字號，若無請保留空白</a:t>
            </a:r>
            <a:r>
              <a:rPr lang="zh-TW" altLang="en-US" sz="1900" dirty="0" smtClean="0">
                <a:latin typeface="新細明體"/>
              </a:rPr>
              <a:t>。</a:t>
            </a:r>
            <a:endParaRPr lang="en-US" altLang="zh-TW" sz="1900" dirty="0" smtClean="0">
              <a:latin typeface="新細明體"/>
            </a:endParaRPr>
          </a:p>
          <a:p>
            <a:pPr algn="l"/>
            <a:r>
              <a:rPr lang="en-US" altLang="zh-TW" sz="1900" dirty="0"/>
              <a:t>2.</a:t>
            </a:r>
            <a:r>
              <a:rPr lang="zh-TW" altLang="en-US" sz="1900" dirty="0">
                <a:latin typeface="新細明體"/>
              </a:rPr>
              <a:t>檢定證照</a:t>
            </a:r>
            <a:r>
              <a:rPr lang="zh-TW" altLang="en-US" sz="1900" dirty="0" smtClean="0">
                <a:latin typeface="新細明體"/>
              </a:rPr>
              <a:t>類別：</a:t>
            </a:r>
            <a:endParaRPr lang="en-US" altLang="zh-TW" sz="1900" dirty="0" smtClean="0">
              <a:latin typeface="新細明體"/>
            </a:endParaRPr>
          </a:p>
          <a:p>
            <a:pPr algn="l"/>
            <a:r>
              <a:rPr lang="zh-TW" altLang="en-US" sz="1900" dirty="0">
                <a:latin typeface="新細明體"/>
              </a:rPr>
              <a:t> </a:t>
            </a:r>
            <a:r>
              <a:rPr lang="zh-TW" altLang="en-US" sz="1900" dirty="0" smtClean="0">
                <a:latin typeface="新細明體"/>
              </a:rPr>
              <a:t>  英語</a:t>
            </a:r>
            <a:r>
              <a:rPr lang="zh-TW" altLang="en-US" sz="1900" dirty="0">
                <a:latin typeface="新細明體"/>
              </a:rPr>
              <a:t>能力檢定：多益、全民英檢等。</a:t>
            </a:r>
          </a:p>
          <a:p>
            <a:pPr algn="l"/>
            <a:r>
              <a:rPr lang="zh-TW" altLang="en-US" sz="1900" dirty="0" smtClean="0">
                <a:latin typeface="新細明體"/>
              </a:rPr>
              <a:t>   其他</a:t>
            </a:r>
            <a:r>
              <a:rPr lang="zh-TW" altLang="en-US" sz="1900" dirty="0">
                <a:latin typeface="新細明體"/>
              </a:rPr>
              <a:t>語言能力檢定：原住民族語認證、日本語能力試驗</a:t>
            </a:r>
            <a:r>
              <a:rPr lang="en-US" altLang="zh-TW" sz="1900" dirty="0">
                <a:latin typeface="新細明體"/>
              </a:rPr>
              <a:t>N5 </a:t>
            </a:r>
            <a:r>
              <a:rPr lang="zh-TW" altLang="en-US" sz="1900" dirty="0">
                <a:latin typeface="新細明體"/>
              </a:rPr>
              <a:t>等。</a:t>
            </a:r>
          </a:p>
          <a:p>
            <a:pPr algn="l"/>
            <a:r>
              <a:rPr lang="zh-TW" altLang="en-US" sz="1900" dirty="0" smtClean="0">
                <a:latin typeface="新細明體"/>
              </a:rPr>
              <a:t>   技能</a:t>
            </a:r>
            <a:r>
              <a:rPr lang="zh-TW" altLang="en-US" sz="1900" dirty="0">
                <a:latin typeface="新細明體"/>
              </a:rPr>
              <a:t>檢定及技術士證照：會計乙丙檢</a:t>
            </a:r>
            <a:r>
              <a:rPr lang="en-US" altLang="zh-TW" sz="1900" dirty="0">
                <a:latin typeface="新細明體"/>
              </a:rPr>
              <a:t>/</a:t>
            </a:r>
            <a:r>
              <a:rPr lang="zh-TW" altLang="en-US" sz="1900" dirty="0">
                <a:latin typeface="新細明體"/>
              </a:rPr>
              <a:t>電腦應用乙丙檢</a:t>
            </a:r>
            <a:r>
              <a:rPr lang="en-US" altLang="zh-TW" sz="1900" dirty="0" smtClean="0">
                <a:latin typeface="新細明體"/>
              </a:rPr>
              <a:t>/TQC </a:t>
            </a:r>
          </a:p>
          <a:p>
            <a:pPr algn="l"/>
            <a:r>
              <a:rPr lang="zh-TW" altLang="en-US" sz="1900" dirty="0">
                <a:latin typeface="新細明體"/>
              </a:rPr>
              <a:t> </a:t>
            </a:r>
            <a:r>
              <a:rPr lang="zh-TW" altLang="en-US" sz="1900" dirty="0" smtClean="0">
                <a:latin typeface="新細明體"/>
              </a:rPr>
              <a:t>  中文輸入</a:t>
            </a:r>
            <a:r>
              <a:rPr lang="zh-TW" altLang="en-US" sz="1900" dirty="0">
                <a:latin typeface="新細明體"/>
              </a:rPr>
              <a:t>、</a:t>
            </a:r>
            <a:r>
              <a:rPr lang="en-US" altLang="zh-TW" sz="1900" dirty="0">
                <a:latin typeface="新細明體"/>
              </a:rPr>
              <a:t>TQC </a:t>
            </a:r>
            <a:r>
              <a:rPr lang="zh-TW" altLang="en-US" sz="1900" dirty="0">
                <a:latin typeface="新細明體"/>
              </a:rPr>
              <a:t>英文輸入、</a:t>
            </a:r>
            <a:r>
              <a:rPr lang="en-US" altLang="zh-TW" sz="1900" dirty="0">
                <a:latin typeface="新細明體"/>
              </a:rPr>
              <a:t>TQC </a:t>
            </a:r>
            <a:r>
              <a:rPr lang="zh-TW" altLang="en-US" sz="1900" dirty="0">
                <a:latin typeface="新細明體"/>
              </a:rPr>
              <a:t>電腦會計</a:t>
            </a:r>
            <a:r>
              <a:rPr lang="en-US" altLang="zh-TW" sz="1900" dirty="0">
                <a:latin typeface="新細明體"/>
              </a:rPr>
              <a:t>/</a:t>
            </a:r>
            <a:r>
              <a:rPr lang="zh-TW" altLang="en-US" sz="1900" dirty="0">
                <a:latin typeface="新細明體"/>
              </a:rPr>
              <a:t>商教會會計</a:t>
            </a:r>
            <a:r>
              <a:rPr lang="zh-TW" altLang="en-US" sz="1900" dirty="0" smtClean="0">
                <a:latin typeface="新細明體"/>
              </a:rPr>
              <a:t>能力</a:t>
            </a:r>
            <a:endParaRPr lang="en-US" altLang="zh-TW" sz="1900" dirty="0" smtClean="0">
              <a:latin typeface="新細明體"/>
            </a:endParaRPr>
          </a:p>
          <a:p>
            <a:pPr algn="l"/>
            <a:r>
              <a:rPr lang="zh-TW" altLang="en-US" sz="1900" dirty="0">
                <a:latin typeface="新細明體"/>
              </a:rPr>
              <a:t> </a:t>
            </a:r>
            <a:r>
              <a:rPr lang="zh-TW" altLang="en-US" sz="1900" dirty="0" smtClean="0">
                <a:latin typeface="新細明體"/>
              </a:rPr>
              <a:t>  檢定</a:t>
            </a:r>
            <a:r>
              <a:rPr lang="zh-TW" altLang="en-US" sz="1900" dirty="0">
                <a:latin typeface="新細明體"/>
              </a:rPr>
              <a:t>等</a:t>
            </a:r>
            <a:r>
              <a:rPr lang="zh-TW" altLang="en-US" sz="1900" dirty="0" smtClean="0">
                <a:latin typeface="新細明體"/>
              </a:rPr>
              <a:t>。</a:t>
            </a:r>
            <a:endParaRPr lang="en-US" altLang="zh-TW" sz="1900" dirty="0" smtClean="0">
              <a:latin typeface="新細明體"/>
            </a:endParaRPr>
          </a:p>
          <a:p>
            <a:pPr algn="l"/>
            <a:r>
              <a:rPr lang="en-US" altLang="zh-TW" sz="1900" dirty="0"/>
              <a:t>3.</a:t>
            </a:r>
            <a:r>
              <a:rPr lang="zh-TW" altLang="en-US" sz="1900" dirty="0" smtClean="0"/>
              <a:t>分數</a:t>
            </a:r>
            <a:r>
              <a:rPr lang="zh-TW" altLang="en-US" sz="1900" dirty="0">
                <a:latin typeface="新細明體"/>
              </a:rPr>
              <a:t>：測驗結果有分數者填寫總分，若無請保留空白</a:t>
            </a:r>
            <a:r>
              <a:rPr lang="en-US" altLang="zh-TW" sz="1900" dirty="0">
                <a:latin typeface="新細明體"/>
              </a:rPr>
              <a:t>(</a:t>
            </a:r>
            <a:r>
              <a:rPr lang="zh-TW" altLang="en-US" sz="1900" dirty="0">
                <a:latin typeface="新細明體"/>
              </a:rPr>
              <a:t>只要</a:t>
            </a:r>
            <a:r>
              <a:rPr lang="zh-TW" altLang="en-US" sz="1900" dirty="0" smtClean="0">
                <a:latin typeface="新細明體"/>
              </a:rPr>
              <a:t>填</a:t>
            </a:r>
            <a:endParaRPr lang="en-US" altLang="zh-TW" sz="1900" dirty="0" smtClean="0">
              <a:latin typeface="新細明體"/>
            </a:endParaRPr>
          </a:p>
          <a:p>
            <a:pPr algn="l"/>
            <a:r>
              <a:rPr lang="zh-TW" altLang="en-US" sz="1900" dirty="0">
                <a:latin typeface="新細明體"/>
              </a:rPr>
              <a:t> </a:t>
            </a:r>
            <a:r>
              <a:rPr lang="zh-TW" altLang="en-US" sz="1900" dirty="0" smtClean="0">
                <a:latin typeface="新細明體"/>
              </a:rPr>
              <a:t>           數字</a:t>
            </a:r>
            <a:r>
              <a:rPr lang="zh-TW" altLang="en-US" sz="1900" dirty="0">
                <a:latin typeface="新細明體"/>
              </a:rPr>
              <a:t>，不</a:t>
            </a:r>
            <a:r>
              <a:rPr lang="zh-TW" altLang="en-US" sz="1900" dirty="0" smtClean="0">
                <a:latin typeface="新細明體"/>
              </a:rPr>
              <a:t>須填</a:t>
            </a:r>
            <a:r>
              <a:rPr lang="zh-TW" altLang="en-US" sz="1900" dirty="0">
                <a:latin typeface="新細明體"/>
              </a:rPr>
              <a:t>中文字</a:t>
            </a:r>
            <a:r>
              <a:rPr lang="en-US" altLang="zh-TW" sz="1900" dirty="0">
                <a:latin typeface="新細明體"/>
              </a:rPr>
              <a:t>)</a:t>
            </a:r>
            <a:r>
              <a:rPr lang="zh-TW" altLang="en-US" sz="1900" dirty="0" smtClean="0">
                <a:latin typeface="新細明體"/>
              </a:rPr>
              <a:t>。</a:t>
            </a:r>
            <a:endParaRPr lang="en-US" altLang="zh-TW" sz="1900" dirty="0" smtClean="0">
              <a:latin typeface="新細明體"/>
            </a:endParaRPr>
          </a:p>
          <a:p>
            <a:pPr algn="l"/>
            <a:r>
              <a:rPr lang="en-US" altLang="zh-TW" sz="1900" dirty="0"/>
              <a:t>4.</a:t>
            </a:r>
            <a:r>
              <a:rPr lang="zh-TW" altLang="en-US" sz="1900" dirty="0">
                <a:latin typeface="新細明體"/>
              </a:rPr>
              <a:t>分項</a:t>
            </a:r>
            <a:r>
              <a:rPr lang="zh-TW" altLang="en-US" sz="1900" dirty="0" smtClean="0">
                <a:latin typeface="新細明體"/>
              </a:rPr>
              <a:t>結果</a:t>
            </a:r>
            <a:r>
              <a:rPr lang="zh-TW" altLang="en-US" sz="1900" dirty="0">
                <a:latin typeface="新細明體"/>
              </a:rPr>
              <a:t>：如成績有多項者請依照分項進行填報，分項間以</a:t>
            </a:r>
            <a:r>
              <a:rPr lang="zh-TW" altLang="en-US" sz="1900" dirty="0" smtClean="0">
                <a:latin typeface="新細明體"/>
              </a:rPr>
              <a:t>半</a:t>
            </a:r>
            <a:endParaRPr lang="en-US" altLang="zh-TW" sz="1900" dirty="0" smtClean="0">
              <a:latin typeface="新細明體"/>
            </a:endParaRPr>
          </a:p>
          <a:p>
            <a:pPr algn="l"/>
            <a:r>
              <a:rPr lang="zh-TW" altLang="en-US" sz="1900" dirty="0">
                <a:latin typeface="新細明體"/>
              </a:rPr>
              <a:t> </a:t>
            </a:r>
            <a:r>
              <a:rPr lang="zh-TW" altLang="en-US" sz="1900" dirty="0" smtClean="0">
                <a:latin typeface="新細明體"/>
              </a:rPr>
              <a:t>                形</a:t>
            </a:r>
            <a:r>
              <a:rPr lang="zh-TW" altLang="en-US" sz="1900" dirty="0">
                <a:latin typeface="新細明體"/>
              </a:rPr>
              <a:t>逗號分隔</a:t>
            </a:r>
            <a:r>
              <a:rPr lang="zh-TW" altLang="en-US" sz="1900" dirty="0" smtClean="0">
                <a:latin typeface="新細明體"/>
              </a:rPr>
              <a:t>。</a:t>
            </a:r>
            <a:r>
              <a:rPr lang="en-US" altLang="zh-TW" sz="1900" dirty="0" smtClean="0">
                <a:latin typeface="新細明體"/>
              </a:rPr>
              <a:t>(</a:t>
            </a:r>
            <a:r>
              <a:rPr lang="zh-TW" altLang="en-US" sz="1900" dirty="0">
                <a:latin typeface="新細明體"/>
              </a:rPr>
              <a:t>聽讀</a:t>
            </a:r>
            <a:r>
              <a:rPr lang="en-US" altLang="zh-TW" sz="1900" dirty="0">
                <a:latin typeface="新細明體"/>
              </a:rPr>
              <a:t>180,</a:t>
            </a:r>
            <a:r>
              <a:rPr lang="zh-TW" altLang="en-US" sz="1900" dirty="0">
                <a:latin typeface="新細明體"/>
              </a:rPr>
              <a:t>說寫</a:t>
            </a:r>
            <a:r>
              <a:rPr lang="en-US" altLang="zh-TW" sz="1900" dirty="0">
                <a:latin typeface="新細明體"/>
              </a:rPr>
              <a:t>162)</a:t>
            </a:r>
            <a:endParaRPr lang="zh-TW" altLang="en-US" sz="1900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91816"/>
          </a:xfrm>
        </p:spPr>
        <p:txBody>
          <a:bodyPr/>
          <a:lstStyle/>
          <a:p>
            <a:r>
              <a:rPr lang="zh-TW" altLang="en-US" dirty="0"/>
              <a:t>檢定證照紀錄</a:t>
            </a:r>
          </a:p>
        </p:txBody>
      </p:sp>
    </p:spTree>
    <p:extLst>
      <p:ext uri="{BB962C8B-B14F-4D97-AF65-F5344CB8AC3E}">
        <p14:creationId xmlns:p14="http://schemas.microsoft.com/office/powerpoint/2010/main" val="426505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內容簡述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全民英檢是我從國一就開始去上英檢的課程，差不多在國一還是國二時初試就過了，後來複試一直過不了，後來就沒上補習班了，想要自己努力看看，後來去考了就過了，所以這是我努力了四年的成果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這學期我花了很多時間準備丙檢。從一開始跟不上進度，到後來以全科第一的成績拿下證照，我付出了很多心血，熬夜看書，利用額外時間練習術科，並經常找老師詢問不理解的題目。</a:t>
            </a:r>
          </a:p>
        </p:txBody>
      </p:sp>
    </p:spTree>
    <p:extLst>
      <p:ext uri="{BB962C8B-B14F-4D97-AF65-F5344CB8AC3E}">
        <p14:creationId xmlns:p14="http://schemas.microsoft.com/office/powerpoint/2010/main" val="3361196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465584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參考範例</a:t>
            </a:r>
            <a:endParaRPr lang="zh-TW" altLang="en-US" sz="2400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91816"/>
          </a:xfrm>
        </p:spPr>
        <p:txBody>
          <a:bodyPr/>
          <a:lstStyle/>
          <a:p>
            <a:r>
              <a:rPr lang="zh-TW" altLang="en-US" dirty="0"/>
              <a:t>服務學習紀錄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01084"/>
              </p:ext>
            </p:extLst>
          </p:nvPr>
        </p:nvGraphicFramePr>
        <p:xfrm>
          <a:off x="1115616" y="3429000"/>
          <a:ext cx="7128790" cy="226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服務名稱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服務單位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開始日期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結束日期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時數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體育志工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土庫商工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112.10.01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112.11.15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醫院志工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台大雲林分院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altLang="zh-TW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112.08.01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112.08.07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弱勢關懷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華聖啟能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發展中心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113.05.05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113.05.05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99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內容簡述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雲林縣小天使發展協會志</a:t>
            </a:r>
            <a:r>
              <a:rPr lang="zh-TW" altLang="en-US" dirty="0" smtClean="0"/>
              <a:t>工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en-US" altLang="zh-TW" dirty="0"/>
              <a:t>7/1~7/5</a:t>
            </a:r>
            <a:r>
              <a:rPr lang="zh-TW" altLang="en-US" dirty="0"/>
              <a:t>擔任志工協助及陪伴身心障礙的小朋友上課 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及勇敢表達</a:t>
            </a:r>
            <a:r>
              <a:rPr lang="en-US" altLang="zh-TW" dirty="0"/>
              <a:t>!</a:t>
            </a:r>
            <a:r>
              <a:rPr lang="zh-TW" altLang="en-US" dirty="0"/>
              <a:t>在他們不會的時候鼓勵及教他們進行課程</a:t>
            </a:r>
            <a:r>
              <a:rPr lang="en-US" altLang="zh-TW" dirty="0"/>
              <a:t>,</a:t>
            </a:r>
          </a:p>
          <a:p>
            <a:pPr marL="0" indent="0">
              <a:buNone/>
            </a:pPr>
            <a:r>
              <a:rPr lang="zh-TW" altLang="en-US" dirty="0"/>
              <a:t>   可以帶著他們做餅乾及下午點心</a:t>
            </a:r>
            <a:r>
              <a:rPr lang="en-US" altLang="zh-TW" dirty="0"/>
              <a:t>!</a:t>
            </a:r>
            <a:r>
              <a:rPr lang="zh-TW" altLang="en-US" dirty="0"/>
              <a:t>這次的志工服務讓我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明白社會陪伴的</a:t>
            </a:r>
            <a:r>
              <a:rPr lang="zh-TW" altLang="en-US" dirty="0" smtClean="0"/>
              <a:t>重要性</a:t>
            </a:r>
            <a:endParaRPr lang="en-US" altLang="zh-TW" dirty="0" smtClean="0"/>
          </a:p>
          <a:p>
            <a:r>
              <a:rPr lang="zh-TW" altLang="en-US" dirty="0"/>
              <a:t>擔任圖書館志工後，我的生活變得更加充實有趣。這學期有新成員加入，減輕了工作量，並結識了許多新朋友。看到整潔的書架和乾淨的環境，內心充滿成就感。我希望能持續三年，打破志工紀錄。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351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720688" y="2564904"/>
            <a:ext cx="7702624" cy="3201888"/>
          </a:xfrm>
        </p:spPr>
        <p:txBody>
          <a:bodyPr>
            <a:noAutofit/>
          </a:bodyPr>
          <a:lstStyle/>
          <a:p>
            <a:pPr algn="l"/>
            <a:r>
              <a:rPr lang="zh-TW" altLang="en-US" sz="2400" dirty="0" smtClean="0"/>
              <a:t>內容</a:t>
            </a:r>
            <a:r>
              <a:rPr lang="zh-TW" altLang="en-US" sz="2400" dirty="0" smtClean="0">
                <a:latin typeface="新細明體"/>
              </a:rPr>
              <a:t>：</a:t>
            </a:r>
            <a:endParaRPr lang="en-US" altLang="zh-TW" sz="2400" dirty="0" smtClean="0">
              <a:latin typeface="新細明體"/>
            </a:endParaRPr>
          </a:p>
          <a:p>
            <a:pPr algn="l"/>
            <a:r>
              <a:rPr lang="en-US" altLang="zh-TW" sz="2400" dirty="0">
                <a:latin typeface="新細明體"/>
              </a:rPr>
              <a:t>A</a:t>
            </a:r>
            <a:r>
              <a:rPr lang="en-US" altLang="zh-TW" sz="2400" dirty="0" smtClean="0">
                <a:latin typeface="新細明體"/>
              </a:rPr>
              <a:t>.</a:t>
            </a:r>
            <a:r>
              <a:rPr lang="zh-TW" altLang="en-US" sz="2400" dirty="0">
                <a:latin typeface="新細明體"/>
              </a:rPr>
              <a:t>填寫彈性學習時間</a:t>
            </a:r>
            <a:r>
              <a:rPr lang="zh-TW" altLang="en-US" sz="2400" dirty="0" smtClean="0">
                <a:latin typeface="新細明體"/>
              </a:rPr>
              <a:t>類別</a:t>
            </a:r>
            <a:endParaRPr lang="en-US" altLang="zh-TW" sz="2400" dirty="0" smtClean="0">
              <a:latin typeface="新細明體"/>
            </a:endParaRPr>
          </a:p>
          <a:p>
            <a:pPr algn="l"/>
            <a:r>
              <a:rPr lang="zh-TW" altLang="en-US" sz="1800" dirty="0">
                <a:latin typeface="新細明體"/>
              </a:rPr>
              <a:t> </a:t>
            </a:r>
            <a:r>
              <a:rPr lang="zh-TW" altLang="en-US" sz="1800" dirty="0" smtClean="0">
                <a:latin typeface="新細明體"/>
              </a:rPr>
              <a:t>  </a:t>
            </a:r>
            <a:r>
              <a:rPr lang="en-US" altLang="zh-TW" sz="2000" dirty="0">
                <a:latin typeface="新細明體"/>
              </a:rPr>
              <a:t>1.</a:t>
            </a:r>
            <a:r>
              <a:rPr lang="zh-TW" altLang="en-US" sz="2000" dirty="0">
                <a:latin typeface="新細明體"/>
              </a:rPr>
              <a:t>自主學習、</a:t>
            </a:r>
            <a:r>
              <a:rPr lang="en-US" altLang="zh-TW" sz="2000" dirty="0">
                <a:latin typeface="新細明體"/>
              </a:rPr>
              <a:t>2.</a:t>
            </a:r>
            <a:r>
              <a:rPr lang="zh-TW" altLang="en-US" sz="2000" dirty="0">
                <a:latin typeface="新細明體"/>
              </a:rPr>
              <a:t>選手培訓、</a:t>
            </a:r>
            <a:r>
              <a:rPr lang="en-US" altLang="zh-TW" sz="2000" dirty="0">
                <a:latin typeface="新細明體"/>
              </a:rPr>
              <a:t>3.</a:t>
            </a:r>
            <a:r>
              <a:rPr lang="zh-TW" altLang="en-US" sz="2000" dirty="0">
                <a:latin typeface="新細明體"/>
              </a:rPr>
              <a:t>充實（</a:t>
            </a:r>
            <a:r>
              <a:rPr lang="zh-TW" altLang="en-US" sz="2000" dirty="0" smtClean="0">
                <a:latin typeface="新細明體"/>
              </a:rPr>
              <a:t>增廣</a:t>
            </a:r>
            <a:r>
              <a:rPr lang="zh-TW" altLang="en-US" sz="2000" dirty="0">
                <a:latin typeface="新細明體"/>
              </a:rPr>
              <a:t>）或補強性</a:t>
            </a:r>
            <a:r>
              <a:rPr lang="zh-TW" altLang="en-US" sz="2000" dirty="0" smtClean="0">
                <a:latin typeface="新細明體"/>
              </a:rPr>
              <a:t>教學 </a:t>
            </a:r>
            <a:endParaRPr lang="en-US" altLang="zh-TW" sz="2000" dirty="0" smtClean="0">
              <a:latin typeface="新細明體"/>
            </a:endParaRPr>
          </a:p>
          <a:p>
            <a:pPr algn="l"/>
            <a:r>
              <a:rPr lang="zh-TW" altLang="en-US" sz="2000" dirty="0">
                <a:latin typeface="新細明體"/>
              </a:rPr>
              <a:t> </a:t>
            </a:r>
            <a:r>
              <a:rPr lang="zh-TW" altLang="en-US" sz="2000" dirty="0" smtClean="0">
                <a:latin typeface="新細明體"/>
              </a:rPr>
              <a:t>  及</a:t>
            </a:r>
            <a:r>
              <a:rPr lang="en-US" altLang="zh-TW" sz="2000" dirty="0">
                <a:latin typeface="新細明體"/>
              </a:rPr>
              <a:t>4.</a:t>
            </a:r>
            <a:r>
              <a:rPr lang="zh-TW" altLang="en-US" sz="2000" dirty="0">
                <a:latin typeface="新細明體"/>
              </a:rPr>
              <a:t>辦理學校特色活動之運用</a:t>
            </a:r>
            <a:endParaRPr lang="en-US" altLang="zh-TW" sz="2000" dirty="0" smtClean="0">
              <a:latin typeface="新細明體"/>
            </a:endParaRPr>
          </a:p>
          <a:p>
            <a:pPr algn="l"/>
            <a:r>
              <a:rPr lang="en-US" altLang="zh-TW" sz="2400" dirty="0">
                <a:latin typeface="新細明體"/>
              </a:rPr>
              <a:t>B</a:t>
            </a:r>
            <a:r>
              <a:rPr lang="en-US" altLang="zh-TW" sz="2400" dirty="0" smtClean="0">
                <a:latin typeface="新細明體"/>
              </a:rPr>
              <a:t>.</a:t>
            </a:r>
            <a:r>
              <a:rPr lang="zh-TW" altLang="en-US" sz="2400" dirty="0">
                <a:latin typeface="新細明體"/>
              </a:rPr>
              <a:t>填寫內容</a:t>
            </a:r>
            <a:r>
              <a:rPr lang="en-US" altLang="zh-TW" sz="2400" dirty="0">
                <a:latin typeface="新細明體"/>
              </a:rPr>
              <a:t>(</a:t>
            </a:r>
            <a:r>
              <a:rPr lang="zh-TW" altLang="en-US" sz="2400" dirty="0">
                <a:latin typeface="新細明體"/>
              </a:rPr>
              <a:t>開設名稱</a:t>
            </a:r>
            <a:r>
              <a:rPr lang="en-US" altLang="zh-TW" sz="2400" dirty="0" smtClean="0">
                <a:latin typeface="新細明體"/>
              </a:rPr>
              <a:t>)</a:t>
            </a:r>
          </a:p>
          <a:p>
            <a:pPr algn="l"/>
            <a:r>
              <a:rPr lang="zh-TW" altLang="en-US" sz="2400" dirty="0" smtClean="0">
                <a:latin typeface="新細明體"/>
              </a:rPr>
              <a:t>   </a:t>
            </a:r>
            <a:r>
              <a:rPr lang="zh-TW" altLang="en-US" sz="2400" dirty="0">
                <a:latin typeface="新細明體"/>
              </a:rPr>
              <a:t>同儕輔導、自主學習工作</a:t>
            </a:r>
            <a:r>
              <a:rPr lang="zh-TW" altLang="en-US" sz="2400" dirty="0" smtClean="0">
                <a:latin typeface="新細明體"/>
              </a:rPr>
              <a:t>坊、樂在陶冶</a:t>
            </a:r>
            <a:endParaRPr lang="zh-TW" altLang="en-US" sz="2400" dirty="0">
              <a:latin typeface="新細明體"/>
            </a:endParaRPr>
          </a:p>
          <a:p>
            <a:pPr algn="l"/>
            <a:r>
              <a:rPr lang="en-US" altLang="zh-TW" sz="2400" dirty="0">
                <a:latin typeface="新細明體"/>
              </a:rPr>
              <a:t>C</a:t>
            </a:r>
            <a:r>
              <a:rPr lang="en-US" altLang="zh-TW" sz="2400" dirty="0" smtClean="0">
                <a:latin typeface="新細明體"/>
              </a:rPr>
              <a:t>.</a:t>
            </a:r>
            <a:r>
              <a:rPr lang="zh-TW" altLang="en-US" sz="2400" dirty="0">
                <a:latin typeface="新細明體"/>
              </a:rPr>
              <a:t>填寫開設學年度、學期、每週節數</a:t>
            </a:r>
            <a:r>
              <a:rPr lang="zh-TW" altLang="en-US" sz="2400" dirty="0" smtClean="0">
                <a:latin typeface="新細明體"/>
              </a:rPr>
              <a:t>、週數</a:t>
            </a:r>
            <a:endParaRPr lang="zh-TW" altLang="en-US" sz="2400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91816"/>
          </a:xfrm>
        </p:spPr>
        <p:txBody>
          <a:bodyPr/>
          <a:lstStyle/>
          <a:p>
            <a:r>
              <a:rPr lang="zh-TW" altLang="en-US" dirty="0"/>
              <a:t>彈性學習時間紀錄</a:t>
            </a:r>
          </a:p>
        </p:txBody>
      </p:sp>
    </p:spTree>
    <p:extLst>
      <p:ext uri="{BB962C8B-B14F-4D97-AF65-F5344CB8AC3E}">
        <p14:creationId xmlns:p14="http://schemas.microsoft.com/office/powerpoint/2010/main" val="335892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內容簡述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這次學校自主學習課程內容是編織杯套，可以增進手作的技巧，外出時去買飲料不需要使用到塑膠袋，用杯套可以解決環保的問題，是一個很棒的手作課程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透過同儕輔導這個活動，我學到了很多東西受益良多，例如：讓我更了解、理解會計這個科目，將不懂的題目或觀念弄懂</a:t>
            </a:r>
            <a:r>
              <a:rPr lang="en-US" altLang="zh-TW" dirty="0"/>
              <a:t>......</a:t>
            </a:r>
            <a:r>
              <a:rPr lang="zh-TW" altLang="en-US" dirty="0"/>
              <a:t>等等。</a:t>
            </a:r>
          </a:p>
        </p:txBody>
      </p:sp>
    </p:spTree>
    <p:extLst>
      <p:ext uri="{BB962C8B-B14F-4D97-AF65-F5344CB8AC3E}">
        <p14:creationId xmlns:p14="http://schemas.microsoft.com/office/powerpoint/2010/main" val="41950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465584"/>
          </a:xfrm>
        </p:spPr>
        <p:txBody>
          <a:bodyPr/>
          <a:lstStyle/>
          <a:p>
            <a:r>
              <a:rPr lang="zh-TW" altLang="en-US" sz="2400" dirty="0"/>
              <a:t>參考範例</a:t>
            </a: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91816"/>
          </a:xfrm>
        </p:spPr>
        <p:txBody>
          <a:bodyPr/>
          <a:lstStyle/>
          <a:p>
            <a:r>
              <a:rPr lang="zh-TW" altLang="en-US" dirty="0"/>
              <a:t>團體活動時間紀錄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09341"/>
              </p:ext>
            </p:extLst>
          </p:nvPr>
        </p:nvGraphicFramePr>
        <p:xfrm>
          <a:off x="683568" y="3284984"/>
          <a:ext cx="7704856" cy="303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27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活動學年度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時間類別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辦理單位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內容名稱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節數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17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112 </a:t>
                      </a:r>
                      <a:r>
                        <a:rPr lang="zh-TW" altLang="en-US" dirty="0" smtClean="0"/>
                        <a:t>學年第一學期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社團活動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土庫商工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學務處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陶藝社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27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112</a:t>
                      </a:r>
                      <a:r>
                        <a:rPr lang="zh-TW" altLang="en-US" dirty="0" smtClean="0"/>
                        <a:t>學年</a:t>
                      </a:r>
                      <a:r>
                        <a:rPr lang="zh-TW" altLang="en-US" dirty="0" smtClean="0"/>
                        <a:t>第一學期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班級活動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土庫商工學務處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高二公民教育訓練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7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112</a:t>
                      </a:r>
                      <a:r>
                        <a:rPr lang="zh-TW" altLang="en-US" dirty="0" smtClean="0"/>
                        <a:t>學年</a:t>
                      </a:r>
                      <a:r>
                        <a:rPr lang="zh-TW" altLang="en-US" dirty="0" smtClean="0"/>
                        <a:t>第一學期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班級活動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土庫商工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圖書館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高一英文歌唱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27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112 </a:t>
                      </a:r>
                      <a:r>
                        <a:rPr lang="zh-TW" altLang="en-US" dirty="0" smtClean="0"/>
                        <a:t>學年第二學期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講座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土庫商工</a:t>
                      </a:r>
                    </a:p>
                    <a:p>
                      <a:r>
                        <a:rPr lang="zh-TW" altLang="en-US" dirty="0" smtClean="0"/>
                        <a:t>學務處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健康促進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610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內容簡述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參加國立土庫商工所舉辦的路跑活動，透過次活動，讓我體驗到像是馬拉松一般的賽事，因為我從來都沒有參加過像是這樣的活動，所以一直都想要參加類似的活動，體驗馬拉松的熱情，也感受到馬拉松強大的威力，令人振奮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第一次班級出外的參訪活動就是到台南市美術館看展覽</a:t>
            </a:r>
            <a:r>
              <a:rPr lang="en-US" altLang="zh-TW" dirty="0"/>
              <a:t>,</a:t>
            </a:r>
            <a:r>
              <a:rPr lang="zh-TW" altLang="en-US" dirty="0"/>
              <a:t>身為就讀廣告設計科的我剛好可以藉著這次機會多欣賞別人的作品</a:t>
            </a:r>
            <a:r>
              <a:rPr lang="en-US" altLang="zh-TW" dirty="0"/>
              <a:t>,</a:t>
            </a:r>
            <a:r>
              <a:rPr lang="zh-TW" altLang="en-US" dirty="0"/>
              <a:t>特別放了好幾幅讓我最印象深刻的畫</a:t>
            </a:r>
            <a:r>
              <a:rPr lang="en-US" altLang="zh-TW" dirty="0"/>
              <a:t>,</a:t>
            </a:r>
            <a:r>
              <a:rPr lang="zh-TW" altLang="en-US" dirty="0"/>
              <a:t>參訪完才發覺原來不是一定要眾人皆曉才能當一位藝術家。</a:t>
            </a:r>
          </a:p>
        </p:txBody>
      </p:sp>
    </p:spTree>
    <p:extLst>
      <p:ext uri="{BB962C8B-B14F-4D97-AF65-F5344CB8AC3E}">
        <p14:creationId xmlns:p14="http://schemas.microsoft.com/office/powerpoint/2010/main" val="212946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719572" y="2564904"/>
            <a:ext cx="7956884" cy="3528392"/>
          </a:xfrm>
        </p:spPr>
        <p:txBody>
          <a:bodyPr>
            <a:noAutofit/>
          </a:bodyPr>
          <a:lstStyle/>
          <a:p>
            <a:pPr algn="l"/>
            <a:r>
              <a:rPr lang="en-US" altLang="zh-TW" sz="2400" dirty="0" smtClean="0"/>
              <a:t>A.</a:t>
            </a:r>
            <a:r>
              <a:rPr lang="zh-TW" altLang="en-US" sz="2400" dirty="0" smtClean="0"/>
              <a:t>職</a:t>
            </a:r>
            <a:r>
              <a:rPr lang="zh-TW" altLang="en-US" sz="2400" dirty="0"/>
              <a:t>場學習類別代碼</a:t>
            </a:r>
            <a:r>
              <a:rPr lang="zh-TW" altLang="en-US" sz="2400" dirty="0" smtClean="0">
                <a:latin typeface="新細明體"/>
                <a:ea typeface="新細明體"/>
              </a:rPr>
              <a:t>：</a:t>
            </a:r>
            <a:endParaRPr lang="en-US" altLang="zh-TW" sz="2400" dirty="0">
              <a:latin typeface="新細明體"/>
              <a:ea typeface="新細明體"/>
            </a:endParaRPr>
          </a:p>
          <a:p>
            <a:pPr algn="l"/>
            <a:r>
              <a:rPr lang="zh-TW" altLang="en-US" sz="2400" dirty="0" smtClean="0"/>
              <a:t>   </a:t>
            </a:r>
            <a:r>
              <a:rPr lang="zh-TW" altLang="en-US" sz="2000" dirty="0" smtClean="0"/>
              <a:t>職</a:t>
            </a:r>
            <a:r>
              <a:rPr lang="zh-TW" altLang="en-US" sz="2000" dirty="0"/>
              <a:t>場體驗或參訪性質</a:t>
            </a:r>
            <a:r>
              <a:rPr lang="en-US" altLang="zh-TW" sz="2000" dirty="0"/>
              <a:t>(1</a:t>
            </a:r>
            <a:r>
              <a:rPr lang="zh-TW" altLang="en-US" sz="2000" dirty="0"/>
              <a:t>天或半天</a:t>
            </a:r>
            <a:r>
              <a:rPr lang="en-US" altLang="zh-TW" sz="2000" dirty="0"/>
              <a:t>)</a:t>
            </a:r>
            <a:r>
              <a:rPr lang="zh-TW" altLang="en-US" sz="2000" dirty="0"/>
              <a:t>填</a:t>
            </a:r>
            <a:r>
              <a:rPr lang="en-US" altLang="zh-TW" sz="2000" dirty="0"/>
              <a:t>1</a:t>
            </a:r>
            <a:r>
              <a:rPr lang="zh-TW" altLang="en-US" sz="2000" dirty="0"/>
              <a:t>、職場實習</a:t>
            </a:r>
            <a:r>
              <a:rPr lang="en-US" altLang="zh-TW" sz="2000" dirty="0"/>
              <a:t>(</a:t>
            </a:r>
            <a:r>
              <a:rPr lang="zh-TW" altLang="en-US" sz="2000" dirty="0"/>
              <a:t>多天</a:t>
            </a:r>
            <a:r>
              <a:rPr lang="en-US" altLang="zh-TW" sz="2000" dirty="0"/>
              <a:t>)</a:t>
            </a:r>
            <a:r>
              <a:rPr lang="zh-TW" altLang="en-US" sz="2000" dirty="0"/>
              <a:t>填</a:t>
            </a:r>
            <a:r>
              <a:rPr lang="en-US" altLang="zh-TW" sz="2000" dirty="0"/>
              <a:t>2</a:t>
            </a:r>
            <a:r>
              <a:rPr lang="zh-TW" altLang="en-US" sz="2000" dirty="0" smtClean="0"/>
              <a:t>、 </a:t>
            </a:r>
            <a:endParaRPr lang="en-US" altLang="zh-TW" sz="2000" dirty="0" smtClean="0"/>
          </a:p>
          <a:p>
            <a:pPr algn="l"/>
            <a:r>
              <a:rPr lang="zh-TW" altLang="en-US" sz="2000" dirty="0"/>
              <a:t> </a:t>
            </a:r>
            <a:r>
              <a:rPr lang="zh-TW" altLang="en-US" sz="2000" dirty="0" smtClean="0"/>
              <a:t>   職</a:t>
            </a:r>
            <a:r>
              <a:rPr lang="zh-TW" altLang="en-US" sz="2000" dirty="0"/>
              <a:t>場工作經驗性質</a:t>
            </a:r>
            <a:r>
              <a:rPr lang="en-US" altLang="zh-TW" sz="2000" dirty="0"/>
              <a:t>(</a:t>
            </a:r>
            <a:r>
              <a:rPr lang="zh-TW" altLang="en-US" sz="2000" dirty="0"/>
              <a:t>工讀</a:t>
            </a:r>
            <a:r>
              <a:rPr lang="en-US" altLang="zh-TW" sz="2000" dirty="0"/>
              <a:t>)</a:t>
            </a:r>
            <a:r>
              <a:rPr lang="zh-TW" altLang="en-US" sz="2000" dirty="0"/>
              <a:t>填</a:t>
            </a:r>
            <a:r>
              <a:rPr lang="en-US" altLang="zh-TW" sz="2000" dirty="0"/>
              <a:t>3</a:t>
            </a:r>
            <a:r>
              <a:rPr lang="zh-TW" altLang="en-US" sz="2000" dirty="0"/>
              <a:t>、其他填</a:t>
            </a:r>
            <a:r>
              <a:rPr lang="en-US" altLang="zh-TW" sz="2000" dirty="0"/>
              <a:t>4 </a:t>
            </a:r>
          </a:p>
          <a:p>
            <a:pPr algn="l"/>
            <a:r>
              <a:rPr lang="en-US" altLang="zh-TW" sz="2400" dirty="0" smtClean="0"/>
              <a:t>B.</a:t>
            </a:r>
            <a:r>
              <a:rPr lang="zh-TW" altLang="en-US" sz="2400" dirty="0" smtClean="0"/>
              <a:t>職</a:t>
            </a:r>
            <a:r>
              <a:rPr lang="zh-TW" altLang="en-US" sz="2400" dirty="0"/>
              <a:t>場學習</a:t>
            </a:r>
            <a:r>
              <a:rPr lang="zh-TW" altLang="en-US" sz="2400" dirty="0" smtClean="0"/>
              <a:t>職稱</a:t>
            </a:r>
            <a:r>
              <a:rPr lang="zh-TW" altLang="en-US" sz="2400" dirty="0" smtClean="0">
                <a:latin typeface="新細明體"/>
                <a:ea typeface="新細明體"/>
              </a:rPr>
              <a:t>：</a:t>
            </a:r>
            <a:endParaRPr lang="en-US" altLang="zh-TW" sz="2400" dirty="0" smtClean="0">
              <a:latin typeface="新細明體"/>
              <a:ea typeface="新細明體"/>
            </a:endParaRPr>
          </a:p>
          <a:p>
            <a:pPr algn="l"/>
            <a:r>
              <a:rPr lang="en-US" altLang="zh-TW" sz="2400" dirty="0" smtClean="0"/>
              <a:t>1.</a:t>
            </a:r>
            <a:r>
              <a:rPr lang="zh-TW" altLang="en-US" sz="2400" dirty="0" smtClean="0"/>
              <a:t>若</a:t>
            </a:r>
            <a:r>
              <a:rPr lang="zh-TW" altLang="en-US" sz="2400" dirty="0"/>
              <a:t>種類為實習、工作性質，填寫職場學習職稱</a:t>
            </a:r>
            <a:r>
              <a:rPr lang="zh-TW" altLang="en-US" sz="2400" dirty="0" smtClean="0"/>
              <a:t>，</a:t>
            </a:r>
            <a:endParaRPr lang="en-US" altLang="zh-TW" sz="2400" dirty="0" smtClean="0"/>
          </a:p>
          <a:p>
            <a:pPr algn="l"/>
            <a:r>
              <a:rPr lang="zh-TW" altLang="en-US" sz="2400" dirty="0" smtClean="0"/>
              <a:t>    例如</a:t>
            </a:r>
            <a:r>
              <a:rPr lang="zh-TW" altLang="en-US" sz="2400" dirty="0"/>
              <a:t>：實習工廠</a:t>
            </a:r>
            <a:r>
              <a:rPr lang="zh-TW" altLang="en-US" sz="2400" dirty="0" smtClean="0"/>
              <a:t>幹部</a:t>
            </a:r>
            <a:r>
              <a:rPr lang="zh-TW" altLang="en-US" sz="2400" dirty="0"/>
              <a:t>、組員、見習生</a:t>
            </a:r>
            <a:r>
              <a:rPr lang="zh-TW" altLang="en-US" sz="2400" dirty="0" smtClean="0"/>
              <a:t>等</a:t>
            </a:r>
            <a:endParaRPr lang="en-US" altLang="zh-TW" sz="2400" dirty="0" smtClean="0"/>
          </a:p>
          <a:p>
            <a:pPr algn="l"/>
            <a:r>
              <a:rPr lang="en-US" altLang="zh-TW" sz="2400" dirty="0" smtClean="0"/>
              <a:t>2.</a:t>
            </a:r>
            <a:r>
              <a:rPr lang="zh-TW" altLang="en-US" sz="2400" dirty="0" smtClean="0"/>
              <a:t>若</a:t>
            </a:r>
            <a:r>
              <a:rPr lang="zh-TW" altLang="en-US" sz="2400" dirty="0"/>
              <a:t>為體驗或參訪性質或其他，本欄位請</a:t>
            </a:r>
            <a:r>
              <a:rPr lang="zh-TW" altLang="en-US" sz="2400" dirty="0" smtClean="0"/>
              <a:t>留空</a:t>
            </a:r>
            <a:r>
              <a:rPr lang="zh-TW" altLang="en-US" sz="2400" dirty="0"/>
              <a:t>。</a:t>
            </a: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91816"/>
          </a:xfrm>
        </p:spPr>
        <p:txBody>
          <a:bodyPr/>
          <a:lstStyle/>
          <a:p>
            <a:r>
              <a:rPr lang="zh-TW" altLang="en-US" dirty="0"/>
              <a:t>職場學習紀錄</a:t>
            </a:r>
          </a:p>
        </p:txBody>
      </p:sp>
    </p:spTree>
    <p:extLst>
      <p:ext uri="{BB962C8B-B14F-4D97-AF65-F5344CB8AC3E}">
        <p14:creationId xmlns:p14="http://schemas.microsoft.com/office/powerpoint/2010/main" val="295317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參考範例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03263924"/>
              </p:ext>
            </p:extLst>
          </p:nvPr>
        </p:nvGraphicFramePr>
        <p:xfrm>
          <a:off x="395536" y="1916832"/>
          <a:ext cx="8302824" cy="21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393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職場學習類別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職場學習單位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職場學習職稱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062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職場參訪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OOO</a:t>
                      </a:r>
                      <a:r>
                        <a:rPr lang="zh-TW" altLang="en-US" sz="2000" dirty="0" smtClean="0"/>
                        <a:t>建築工地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台中大遠百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93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職場工作經驗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全家便利商店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工讀生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95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8064896" cy="2481808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請用具體、簡單清楚、可吸引教授目光</a:t>
            </a:r>
          </a:p>
          <a:p>
            <a:r>
              <a:rPr lang="zh-TW" altLang="en-US" sz="3200" dirty="0"/>
              <a:t>的</a:t>
            </a:r>
            <a:r>
              <a:rPr lang="en-US" altLang="zh-TW" sz="3200" dirty="0"/>
              <a:t>100</a:t>
            </a:r>
            <a:r>
              <a:rPr lang="zh-TW" altLang="en-US" sz="3200" dirty="0"/>
              <a:t>個文字來撰寫過程及反思。</a:t>
            </a: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07840"/>
          </a:xfrm>
        </p:spPr>
        <p:txBody>
          <a:bodyPr>
            <a:normAutofit/>
          </a:bodyPr>
          <a:lstStyle/>
          <a:p>
            <a:r>
              <a:rPr lang="zh-TW" altLang="en-US" dirty="0"/>
              <a:t>多元</a:t>
            </a:r>
            <a:r>
              <a:rPr lang="zh-TW" altLang="en-US" dirty="0" smtClean="0"/>
              <a:t>表現</a:t>
            </a:r>
            <a:r>
              <a:rPr lang="en-US" altLang="zh-TW" dirty="0" smtClean="0"/>
              <a:t>100</a:t>
            </a:r>
            <a:r>
              <a:rPr lang="zh-TW" altLang="en-US" dirty="0"/>
              <a:t>個</a:t>
            </a:r>
            <a:r>
              <a:rPr lang="zh-TW" altLang="en-US" dirty="0"/>
              <a:t>字內容簡述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及呈現方式</a:t>
            </a:r>
          </a:p>
        </p:txBody>
      </p:sp>
    </p:spTree>
    <p:extLst>
      <p:ext uri="{BB962C8B-B14F-4D97-AF65-F5344CB8AC3E}">
        <p14:creationId xmlns:p14="http://schemas.microsoft.com/office/powerpoint/2010/main" val="152053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內容簡述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藉由這次的校外參訪，不但可以讓我更清楚未來的工作內容，還清楚了記帳士和會計師工作上的差異及內容的不同，這些資訊可以使我在未來的選擇更加明確，不會迷迷糊糊</a:t>
            </a:r>
            <a:r>
              <a:rPr lang="zh-TW" altLang="en-US" dirty="0" smtClean="0"/>
              <a:t>地</a:t>
            </a:r>
            <a:endParaRPr lang="en-US" altLang="zh-TW" dirty="0" smtClean="0"/>
          </a:p>
          <a:p>
            <a:r>
              <a:rPr lang="zh-TW" altLang="en-US" dirty="0"/>
              <a:t>我在本學期參加職場英語文體驗學習營中，學到很多有關可可莊園、古坑咖啡、虎尾布袋戲的歷史跟</a:t>
            </a:r>
            <a:r>
              <a:rPr lang="zh-TW" altLang="en-US" dirty="0" smtClean="0"/>
              <a:t>由來還學</a:t>
            </a:r>
            <a:r>
              <a:rPr lang="zh-TW" altLang="en-US" dirty="0"/>
              <a:t>到一些飯店實用英文的單字我覺得很有趣很好玩</a:t>
            </a:r>
          </a:p>
        </p:txBody>
      </p:sp>
    </p:spTree>
    <p:extLst>
      <p:ext uri="{BB962C8B-B14F-4D97-AF65-F5344CB8AC3E}">
        <p14:creationId xmlns:p14="http://schemas.microsoft.com/office/powerpoint/2010/main" val="4107807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tx1"/>
                </a:solidFill>
              </a:rPr>
              <a:t>請自行上傳</a:t>
            </a:r>
            <a:endParaRPr lang="zh-TW" altLang="en-US" sz="4800" dirty="0">
              <a:solidFill>
                <a:schemeClr val="tx1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大學及技專校院先修課程紀錄</a:t>
            </a:r>
            <a:r>
              <a:rPr lang="en-US" altLang="zh-TW" dirty="0" smtClean="0"/>
              <a:t>&amp;</a:t>
            </a:r>
            <a:br>
              <a:rPr lang="en-US" altLang="zh-TW" dirty="0" smtClean="0"/>
            </a:br>
            <a:r>
              <a:rPr lang="zh-TW" altLang="en-US" dirty="0" smtClean="0"/>
              <a:t>作品</a:t>
            </a:r>
            <a:r>
              <a:rPr lang="zh-TW" altLang="en-US" dirty="0"/>
              <a:t>成果紀錄</a:t>
            </a:r>
          </a:p>
        </p:txBody>
      </p:sp>
    </p:spTree>
    <p:extLst>
      <p:ext uri="{BB962C8B-B14F-4D97-AF65-F5344CB8AC3E}">
        <p14:creationId xmlns:p14="http://schemas.microsoft.com/office/powerpoint/2010/main" val="904523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內容簡述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麥克筆練習</a:t>
            </a:r>
            <a:r>
              <a:rPr lang="en-US" altLang="zh-TW" dirty="0"/>
              <a:t>-</a:t>
            </a:r>
            <a:r>
              <a:rPr lang="zh-TW" altLang="en-US" dirty="0" smtClean="0"/>
              <a:t>鳥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400" dirty="0" smtClean="0"/>
              <a:t>     第一次</a:t>
            </a:r>
            <a:r>
              <a:rPr lang="zh-TW" altLang="en-US" sz="2400" dirty="0"/>
              <a:t>使用麥克筆畫鳥，是一次充滿挑戰的經歷。麥克筆</a:t>
            </a:r>
            <a:r>
              <a:rPr lang="zh-TW" altLang="en-US" sz="2400" dirty="0" smtClean="0"/>
              <a:t>的  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筆觸</a:t>
            </a:r>
            <a:r>
              <a:rPr lang="zh-TW" altLang="en-US" sz="2400" dirty="0"/>
              <a:t>感受和控制相比其他繪畫工具有所不同，需要一定的</a:t>
            </a:r>
            <a:r>
              <a:rPr lang="zh-TW" altLang="en-US" sz="2400" dirty="0" smtClean="0"/>
              <a:t>熟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練</a:t>
            </a:r>
            <a:r>
              <a:rPr lang="zh-TW" altLang="en-US" sz="2400" dirty="0"/>
              <a:t>度和技巧。雖然過程中可能會有不少失誤，但透過不斷</a:t>
            </a:r>
            <a:r>
              <a:rPr lang="zh-TW" altLang="en-US" sz="2400" dirty="0" smtClean="0"/>
              <a:t>的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 嘗試</a:t>
            </a:r>
            <a:r>
              <a:rPr lang="zh-TW" altLang="en-US" sz="2400" dirty="0"/>
              <a:t>和修正，最終完成的作品令人欣慰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dirty="0"/>
              <a:t>製作第</a:t>
            </a:r>
            <a:r>
              <a:rPr lang="en-US" altLang="zh-TW" dirty="0"/>
              <a:t>55</a:t>
            </a:r>
            <a:r>
              <a:rPr lang="zh-TW" altLang="en-US" dirty="0"/>
              <a:t>屆龍的 </a:t>
            </a:r>
            <a:r>
              <a:rPr lang="en-US" altLang="zh-TW" dirty="0"/>
              <a:t>logo </a:t>
            </a:r>
            <a:r>
              <a:rPr lang="zh-TW" altLang="en-US" dirty="0"/>
              <a:t>是一個充滿創意的過程。首先，了解第</a:t>
            </a:r>
            <a:r>
              <a:rPr lang="en-US" altLang="zh-TW" dirty="0"/>
              <a:t>55</a:t>
            </a:r>
            <a:r>
              <a:rPr lang="zh-TW" altLang="en-US" dirty="0"/>
              <a:t>屆龍活動的主題和目標，確保 </a:t>
            </a:r>
            <a:r>
              <a:rPr lang="en-US" altLang="zh-TW" dirty="0"/>
              <a:t>logo </a:t>
            </a:r>
            <a:r>
              <a:rPr lang="zh-TW" altLang="en-US" dirty="0"/>
              <a:t>能夠反映其核心價值和精神。接著，進行設計概念的頭腦風暴，創建多個草圖，並選擇最具代表性的設計。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6158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2400" dirty="0" smtClean="0"/>
              <a:t>主辦單位</a:t>
            </a:r>
            <a:r>
              <a:rPr lang="zh-TW" altLang="en-US" sz="2400" dirty="0" smtClean="0">
                <a:latin typeface="新細明體"/>
                <a:ea typeface="新細明體"/>
              </a:rPr>
              <a:t>：</a:t>
            </a:r>
            <a:endParaRPr lang="en-US" altLang="zh-TW" sz="2400" dirty="0" smtClean="0">
              <a:latin typeface="新細明體"/>
              <a:ea typeface="新細明體"/>
            </a:endParaRPr>
          </a:p>
          <a:p>
            <a:pPr algn="l"/>
            <a:r>
              <a:rPr lang="en-US" altLang="zh-TW" sz="2400" dirty="0" smtClean="0"/>
              <a:t>1.</a:t>
            </a:r>
            <a:r>
              <a:rPr lang="zh-TW" altLang="en-US" sz="2400" dirty="0" smtClean="0"/>
              <a:t>若</a:t>
            </a:r>
            <a:r>
              <a:rPr lang="zh-TW" altLang="en-US" sz="2400" dirty="0"/>
              <a:t>為校內活動請填寫學校</a:t>
            </a:r>
            <a:r>
              <a:rPr lang="zh-TW" altLang="en-US" sz="2400" dirty="0" smtClean="0"/>
              <a:t>名稱</a:t>
            </a:r>
            <a:endParaRPr lang="en-US" altLang="zh-TW" sz="2400" dirty="0" smtClean="0"/>
          </a:p>
          <a:p>
            <a:pPr algn="l"/>
            <a:r>
              <a:rPr lang="en-US" altLang="zh-TW" sz="2400" dirty="0" smtClean="0"/>
              <a:t>2.</a:t>
            </a:r>
            <a:r>
              <a:rPr lang="zh-TW" altLang="en-US" sz="2400" dirty="0" smtClean="0"/>
              <a:t>校外</a:t>
            </a:r>
            <a:r>
              <a:rPr lang="zh-TW" altLang="en-US" sz="2400" dirty="0"/>
              <a:t>活動請填寫活動主辦單位</a:t>
            </a:r>
            <a:r>
              <a:rPr lang="zh-TW" altLang="en-US" sz="2400" dirty="0" smtClean="0"/>
              <a:t>名稱</a:t>
            </a:r>
            <a:endParaRPr lang="zh-TW" altLang="en-US" sz="2400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91816"/>
          </a:xfrm>
        </p:spPr>
        <p:txBody>
          <a:bodyPr/>
          <a:lstStyle/>
          <a:p>
            <a:r>
              <a:rPr lang="zh-TW" altLang="en-US" dirty="0"/>
              <a:t>其他多元表現紀錄</a:t>
            </a:r>
          </a:p>
        </p:txBody>
      </p:sp>
    </p:spTree>
    <p:extLst>
      <p:ext uri="{BB962C8B-B14F-4D97-AF65-F5344CB8AC3E}">
        <p14:creationId xmlns:p14="http://schemas.microsoft.com/office/powerpoint/2010/main" val="62335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參考範例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64261988"/>
              </p:ext>
            </p:extLst>
          </p:nvPr>
        </p:nvGraphicFramePr>
        <p:xfrm>
          <a:off x="395536" y="1628800"/>
          <a:ext cx="8374832" cy="460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46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名稱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主辦單位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2021 20th </a:t>
                      </a:r>
                      <a:r>
                        <a:rPr lang="zh-TW" altLang="en-US" sz="2000" dirty="0" smtClean="0"/>
                        <a:t>輔大企管研習營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輔仁大學企業管理系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赴韓國際教育旅行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土庫商工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第</a:t>
                      </a:r>
                      <a:r>
                        <a:rPr lang="en-US" altLang="zh-TW" sz="2000" dirty="0" smtClean="0"/>
                        <a:t>55</a:t>
                      </a:r>
                      <a:r>
                        <a:rPr lang="zh-TW" altLang="en-US" sz="2000" dirty="0" smtClean="0"/>
                        <a:t>屆</a:t>
                      </a:r>
                      <a:r>
                        <a:rPr lang="zh-TW" altLang="en-US" sz="2000" dirty="0" smtClean="0"/>
                        <a:t>校慶園遊會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土庫商工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社團成果發表會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土庫商工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第</a:t>
                      </a:r>
                      <a:r>
                        <a:rPr lang="en-US" altLang="zh-TW" sz="2000" dirty="0" smtClean="0"/>
                        <a:t>55</a:t>
                      </a:r>
                      <a:r>
                        <a:rPr lang="zh-TW" altLang="en-US" sz="2000" dirty="0" smtClean="0"/>
                        <a:t>屆</a:t>
                      </a:r>
                      <a:r>
                        <a:rPr lang="zh-TW" altLang="en-US" sz="2000" dirty="0" smtClean="0"/>
                        <a:t>畢業紀念冊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土庫商工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畢業典禮海報設計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土庫商工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母親節教室布置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土庫商工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46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公民教育訓練晚會表演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土庫商工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303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很開心這次能參加學校的韓國教育旅行，是我第一次去首爾，去那邊認識新朋友，吃當地的東西，玩那邊的遊樂園，逛那邊的超市，認識當地文化，</a:t>
            </a:r>
            <a:r>
              <a:rPr lang="zh-TW" altLang="en-US" dirty="0" smtClean="0"/>
              <a:t>還有去我</a:t>
            </a:r>
            <a:r>
              <a:rPr lang="zh-TW" altLang="en-US" dirty="0"/>
              <a:t>一直想去的星空圖書館，真的和我想像的一樣，希望我下次還能再去</a:t>
            </a:r>
            <a:r>
              <a:rPr lang="zh-TW" altLang="en-US" dirty="0" smtClean="0"/>
              <a:t>玩</a:t>
            </a:r>
            <a:endParaRPr lang="en-US" altLang="zh-TW" dirty="0" smtClean="0"/>
          </a:p>
          <a:p>
            <a:r>
              <a:rPr lang="zh-TW" altLang="en-US" dirty="0"/>
              <a:t>臺大醫院兒童醫院</a:t>
            </a:r>
            <a:r>
              <a:rPr lang="en-US" altLang="zh-TW" dirty="0"/>
              <a:t>10</a:t>
            </a:r>
            <a:r>
              <a:rPr lang="zh-TW" altLang="en-US" dirty="0"/>
              <a:t>週年慶「感恩十載，醫童守護」創作</a:t>
            </a:r>
            <a:r>
              <a:rPr lang="zh-TW" altLang="en-US" dirty="0" smtClean="0"/>
              <a:t>比賽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400" dirty="0" smtClean="0"/>
              <a:t>    雖然</a:t>
            </a:r>
            <a:r>
              <a:rPr lang="zh-TW" altLang="en-US" sz="2400" dirty="0"/>
              <a:t>「海洋之曙」這個作品並未得獎，但過程中我學到了</a:t>
            </a:r>
            <a:r>
              <a:rPr lang="zh-TW" altLang="en-US" sz="2400" dirty="0" smtClean="0"/>
              <a:t>如  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何</a:t>
            </a:r>
            <a:r>
              <a:rPr lang="zh-TW" altLang="en-US" sz="2400" dirty="0"/>
              <a:t>運用色彩和構圖來增強畫面的視覺效果和情感表達，也</a:t>
            </a:r>
            <a:r>
              <a:rPr lang="zh-TW" altLang="en-US" sz="2400" dirty="0" smtClean="0"/>
              <a:t>理  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 </a:t>
            </a:r>
            <a:r>
              <a:rPr lang="zh-TW" altLang="en-US" sz="2400" dirty="0" smtClean="0"/>
              <a:t>   解</a:t>
            </a:r>
            <a:r>
              <a:rPr lang="zh-TW" altLang="en-US" sz="2400" dirty="0"/>
              <a:t>了藝術創作中自我表達和創意的重要性。</a:t>
            </a:r>
          </a:p>
        </p:txBody>
      </p:sp>
    </p:spTree>
    <p:extLst>
      <p:ext uri="{BB962C8B-B14F-4D97-AF65-F5344CB8AC3E}">
        <p14:creationId xmlns:p14="http://schemas.microsoft.com/office/powerpoint/2010/main" val="1227706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239416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充實自己、邁向未來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4" y="2780928"/>
            <a:ext cx="756415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0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多元表現</a:t>
            </a:r>
            <a:r>
              <a:rPr lang="en-US" altLang="zh-TW" dirty="0"/>
              <a:t>100</a:t>
            </a:r>
            <a:r>
              <a:rPr lang="zh-TW" altLang="en-US" dirty="0"/>
              <a:t>個</a:t>
            </a:r>
            <a:r>
              <a:rPr lang="zh-TW" altLang="en-US" dirty="0"/>
              <a:t>字內容簡述參考</a:t>
            </a:r>
            <a:r>
              <a:rPr lang="zh-TW" altLang="en-US" dirty="0"/>
              <a:t>架構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透過</a:t>
            </a:r>
            <a:r>
              <a:rPr lang="en-US" altLang="zh-TW" dirty="0"/>
              <a:t>/</a:t>
            </a:r>
            <a:r>
              <a:rPr lang="zh-TW" altLang="en-US" dirty="0"/>
              <a:t>藉由○○○單元</a:t>
            </a:r>
            <a:r>
              <a:rPr lang="en-US" altLang="zh-TW" dirty="0"/>
              <a:t>/</a:t>
            </a:r>
            <a:r>
              <a:rPr lang="zh-TW" altLang="en-US" dirty="0"/>
              <a:t>課程</a:t>
            </a:r>
            <a:r>
              <a:rPr lang="en-US" altLang="zh-TW" dirty="0"/>
              <a:t>/</a:t>
            </a:r>
            <a:r>
              <a:rPr lang="zh-TW" altLang="en-US" dirty="0"/>
              <a:t>活動</a:t>
            </a:r>
            <a:r>
              <a:rPr lang="en-US" altLang="zh-TW" dirty="0"/>
              <a:t>/</a:t>
            </a:r>
            <a:r>
              <a:rPr lang="zh-TW" altLang="en-US" dirty="0"/>
              <a:t>作品</a:t>
            </a:r>
            <a:r>
              <a:rPr lang="en-US" altLang="zh-TW" dirty="0"/>
              <a:t>/</a:t>
            </a:r>
            <a:r>
              <a:rPr lang="zh-TW" altLang="en-US" dirty="0"/>
              <a:t>事件</a:t>
            </a:r>
            <a:r>
              <a:rPr lang="en-US" altLang="zh-TW" dirty="0"/>
              <a:t>/</a:t>
            </a:r>
            <a:r>
              <a:rPr lang="zh-TW" altLang="en-US" dirty="0" smtClean="0"/>
              <a:t>經歷</a:t>
            </a:r>
            <a:endParaRPr lang="en-US" altLang="zh-TW" dirty="0" smtClean="0"/>
          </a:p>
          <a:p>
            <a:r>
              <a:rPr lang="zh-TW" altLang="en-US" dirty="0"/>
              <a:t>看見</a:t>
            </a:r>
            <a:r>
              <a:rPr lang="en-US" altLang="zh-TW" dirty="0"/>
              <a:t>/</a:t>
            </a:r>
            <a:r>
              <a:rPr lang="zh-TW" altLang="en-US" dirty="0"/>
              <a:t>發現</a:t>
            </a:r>
            <a:r>
              <a:rPr lang="en-US" altLang="zh-TW" dirty="0"/>
              <a:t>/</a:t>
            </a:r>
            <a:r>
              <a:rPr lang="zh-TW" altLang="en-US" dirty="0"/>
              <a:t>發覺自己具有</a:t>
            </a:r>
            <a:r>
              <a:rPr lang="en-US" altLang="zh-TW" dirty="0"/>
              <a:t>/</a:t>
            </a:r>
            <a:r>
              <a:rPr lang="zh-TW" altLang="en-US" dirty="0"/>
              <a:t>擁有○○</a:t>
            </a:r>
            <a:r>
              <a:rPr lang="zh-TW" altLang="en-US" dirty="0" smtClean="0"/>
              <a:t>特質</a:t>
            </a:r>
            <a:endParaRPr lang="en-US" altLang="zh-TW" dirty="0" smtClean="0"/>
          </a:p>
          <a:p>
            <a:r>
              <a:rPr lang="zh-TW" altLang="en-US" dirty="0"/>
              <a:t>對○○產生</a:t>
            </a:r>
            <a:r>
              <a:rPr lang="en-US" altLang="zh-TW" dirty="0"/>
              <a:t>/</a:t>
            </a:r>
            <a:r>
              <a:rPr lang="zh-TW" altLang="en-US" dirty="0"/>
              <a:t>感到興趣</a:t>
            </a:r>
            <a:r>
              <a:rPr lang="en-US" altLang="zh-TW" dirty="0"/>
              <a:t>/</a:t>
            </a:r>
            <a:r>
              <a:rPr lang="zh-TW" altLang="en-US" dirty="0" smtClean="0"/>
              <a:t>喜歡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或對</a:t>
            </a:r>
            <a:r>
              <a:rPr lang="zh-TW" altLang="en-US" dirty="0"/>
              <a:t>○○感到挫折</a:t>
            </a:r>
            <a:r>
              <a:rPr lang="en-US" altLang="zh-TW" dirty="0"/>
              <a:t>/</a:t>
            </a:r>
            <a:r>
              <a:rPr lang="zh-TW" altLang="en-US" dirty="0"/>
              <a:t>灰心</a:t>
            </a:r>
            <a:r>
              <a:rPr lang="en-US" altLang="zh-TW" dirty="0"/>
              <a:t>/</a:t>
            </a:r>
            <a:r>
              <a:rPr lang="zh-TW" altLang="en-US" dirty="0"/>
              <a:t>遇到○○</a:t>
            </a:r>
            <a:r>
              <a:rPr lang="zh-TW" altLang="en-US" dirty="0" smtClean="0"/>
              <a:t>問題</a:t>
            </a:r>
            <a:endParaRPr lang="zh-TW" altLang="en-US" dirty="0"/>
          </a:p>
          <a:p>
            <a:r>
              <a:rPr lang="zh-TW" altLang="en-US" dirty="0"/>
              <a:t>學到</a:t>
            </a:r>
            <a:r>
              <a:rPr lang="en-US" altLang="zh-TW" dirty="0"/>
              <a:t>/</a:t>
            </a:r>
            <a:r>
              <a:rPr lang="zh-TW" altLang="en-US" dirty="0"/>
              <a:t>培養</a:t>
            </a:r>
            <a:r>
              <a:rPr lang="en-US" altLang="zh-TW" dirty="0"/>
              <a:t>/</a:t>
            </a:r>
            <a:r>
              <a:rPr lang="zh-TW" altLang="en-US" dirty="0"/>
              <a:t>具備</a:t>
            </a:r>
            <a:r>
              <a:rPr lang="en-US" altLang="zh-TW" dirty="0"/>
              <a:t>/</a:t>
            </a:r>
            <a:r>
              <a:rPr lang="zh-TW" altLang="en-US" dirty="0"/>
              <a:t>獲得</a:t>
            </a:r>
            <a:r>
              <a:rPr lang="en-US" altLang="zh-TW" dirty="0"/>
              <a:t>/</a:t>
            </a:r>
            <a:r>
              <a:rPr lang="zh-TW" altLang="en-US" dirty="0"/>
              <a:t>產生</a:t>
            </a:r>
            <a:r>
              <a:rPr lang="en-US" altLang="zh-TW" dirty="0"/>
              <a:t>/</a:t>
            </a:r>
            <a:r>
              <a:rPr lang="zh-TW" altLang="en-US" dirty="0"/>
              <a:t>啟發</a:t>
            </a:r>
          </a:p>
          <a:p>
            <a:pPr marL="0" indent="0">
              <a:buNone/>
            </a:pPr>
            <a:r>
              <a:rPr lang="zh-TW" altLang="en-US" dirty="0" smtClean="0"/>
              <a:t> ○○</a:t>
            </a:r>
            <a:r>
              <a:rPr lang="zh-TW" altLang="en-US" dirty="0"/>
              <a:t>能力</a:t>
            </a:r>
            <a:r>
              <a:rPr lang="en-US" altLang="zh-TW" dirty="0"/>
              <a:t>/○○</a:t>
            </a:r>
            <a:r>
              <a:rPr lang="zh-TW" altLang="en-US" dirty="0"/>
              <a:t>素養</a:t>
            </a:r>
            <a:r>
              <a:rPr lang="en-US" altLang="zh-TW" dirty="0"/>
              <a:t>/○○</a:t>
            </a:r>
            <a:r>
              <a:rPr lang="zh-TW" altLang="en-US" dirty="0"/>
              <a:t>收穫</a:t>
            </a:r>
            <a:r>
              <a:rPr lang="en-US" altLang="zh-TW" dirty="0" smtClean="0"/>
              <a:t>/○○</a:t>
            </a:r>
            <a:r>
              <a:rPr lang="zh-TW" altLang="en-US" dirty="0"/>
              <a:t>影響</a:t>
            </a:r>
            <a:r>
              <a:rPr lang="en-US" altLang="zh-TW" dirty="0"/>
              <a:t>/○○</a:t>
            </a:r>
            <a:r>
              <a:rPr lang="zh-TW" altLang="en-US" dirty="0"/>
              <a:t>方法解決</a:t>
            </a:r>
          </a:p>
        </p:txBody>
      </p:sp>
    </p:spTree>
    <p:extLst>
      <p:ext uri="{BB962C8B-B14F-4D97-AF65-F5344CB8AC3E}">
        <p14:creationId xmlns:p14="http://schemas.microsoft.com/office/powerpoint/2010/main" val="346763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584776" cy="2841848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sz="2600" dirty="0" smtClean="0"/>
              <a:t>1.</a:t>
            </a:r>
            <a:r>
              <a:rPr lang="zh-TW" altLang="en-US" sz="2600" dirty="0" smtClean="0">
                <a:solidFill>
                  <a:srgbClr val="00B0F0"/>
                </a:solidFill>
              </a:rPr>
              <a:t>班級</a:t>
            </a:r>
            <a:r>
              <a:rPr lang="zh-TW" altLang="en-US" sz="2600" dirty="0" smtClean="0">
                <a:solidFill>
                  <a:srgbClr val="00B0F0"/>
                </a:solidFill>
                <a:latin typeface="新細明體"/>
                <a:ea typeface="新細明體"/>
              </a:rPr>
              <a:t>、社團與校級幹部已由學校建檔</a:t>
            </a:r>
            <a:endParaRPr lang="en-US" altLang="zh-TW" sz="2600" dirty="0" smtClean="0">
              <a:solidFill>
                <a:srgbClr val="00B0F0"/>
              </a:solidFill>
              <a:latin typeface="新細明體"/>
              <a:ea typeface="新細明體"/>
            </a:endParaRPr>
          </a:p>
          <a:p>
            <a:pPr algn="l"/>
            <a:r>
              <a:rPr lang="zh-TW" altLang="en-US" sz="2600" dirty="0">
                <a:solidFill>
                  <a:srgbClr val="00B0F0"/>
                </a:solidFill>
                <a:latin typeface="新細明體"/>
              </a:rPr>
              <a:t>   可至基本資料</a:t>
            </a:r>
            <a:r>
              <a:rPr lang="en-US" altLang="zh-TW" sz="2600" dirty="0">
                <a:solidFill>
                  <a:srgbClr val="00B0F0"/>
                </a:solidFill>
                <a:latin typeface="新細明體"/>
              </a:rPr>
              <a:t>/</a:t>
            </a:r>
            <a:r>
              <a:rPr lang="zh-TW" altLang="en-US" sz="2600" dirty="0">
                <a:solidFill>
                  <a:srgbClr val="00B0F0"/>
                </a:solidFill>
                <a:latin typeface="新細明體"/>
              </a:rPr>
              <a:t>校內幹部經歷</a:t>
            </a:r>
            <a:r>
              <a:rPr lang="zh-TW" altLang="en-US" sz="2600" dirty="0" smtClean="0">
                <a:solidFill>
                  <a:srgbClr val="00B0F0"/>
                </a:solidFill>
                <a:latin typeface="新細明體"/>
              </a:rPr>
              <a:t>紀錄查詢</a:t>
            </a:r>
            <a:endParaRPr lang="en-US" altLang="zh-TW" sz="2600" dirty="0" smtClean="0">
              <a:solidFill>
                <a:srgbClr val="00B0F0"/>
              </a:solidFill>
              <a:latin typeface="新細明體"/>
            </a:endParaRPr>
          </a:p>
          <a:p>
            <a:pPr algn="l"/>
            <a:r>
              <a:rPr lang="en-US" altLang="zh-TW" sz="2600" dirty="0"/>
              <a:t>2.</a:t>
            </a:r>
            <a:r>
              <a:rPr lang="zh-TW" altLang="en-US" sz="2600" dirty="0" smtClean="0">
                <a:latin typeface="新細明體"/>
                <a:ea typeface="新細明體"/>
              </a:rPr>
              <a:t>可自行登錄擔任課堂各科小老師或</a:t>
            </a:r>
            <a:endParaRPr lang="en-US" altLang="zh-TW" sz="2600" dirty="0" smtClean="0">
              <a:latin typeface="新細明體"/>
              <a:ea typeface="新細明體"/>
            </a:endParaRPr>
          </a:p>
          <a:p>
            <a:pPr algn="l"/>
            <a:r>
              <a:rPr lang="zh-TW" altLang="en-US" sz="2600" dirty="0">
                <a:latin typeface="新細明體"/>
                <a:ea typeface="新細明體"/>
              </a:rPr>
              <a:t> </a:t>
            </a:r>
            <a:r>
              <a:rPr lang="zh-TW" altLang="en-US" sz="2600" dirty="0" smtClean="0">
                <a:latin typeface="新細明體"/>
                <a:ea typeface="新細明體"/>
              </a:rPr>
              <a:t>  學校其他團隊之幹部資料</a:t>
            </a:r>
            <a:endParaRPr lang="en-US" altLang="zh-TW" sz="2600" dirty="0" smtClean="0">
              <a:latin typeface="新細明體"/>
              <a:ea typeface="新細明體"/>
            </a:endParaRPr>
          </a:p>
          <a:p>
            <a:pPr algn="l"/>
            <a:r>
              <a:rPr lang="en-US" altLang="zh-TW" sz="2600" dirty="0"/>
              <a:t>3.</a:t>
            </a:r>
            <a:r>
              <a:rPr lang="zh-TW" altLang="en-US" sz="2600" dirty="0">
                <a:latin typeface="新細明體"/>
              </a:rPr>
              <a:t>內容簡述可填寫填寫</a:t>
            </a:r>
            <a:r>
              <a:rPr lang="en-US" altLang="zh-TW" sz="2600" dirty="0">
                <a:latin typeface="新細明體"/>
              </a:rPr>
              <a:t>100 </a:t>
            </a:r>
            <a:r>
              <a:rPr lang="zh-TW" altLang="en-US" sz="2600" dirty="0">
                <a:latin typeface="新細明體"/>
              </a:rPr>
              <a:t>字內</a:t>
            </a:r>
            <a:r>
              <a:rPr lang="zh-TW" altLang="en-US" sz="2600" dirty="0" smtClean="0">
                <a:latin typeface="新細明體"/>
              </a:rPr>
              <a:t>之擔任</a:t>
            </a:r>
            <a:endParaRPr lang="en-US" altLang="zh-TW" sz="2600" dirty="0" smtClean="0">
              <a:latin typeface="新細明體"/>
            </a:endParaRPr>
          </a:p>
          <a:p>
            <a:pPr algn="l"/>
            <a:r>
              <a:rPr lang="zh-TW" altLang="en-US" sz="2600" dirty="0">
                <a:latin typeface="新細明體"/>
              </a:rPr>
              <a:t> </a:t>
            </a:r>
            <a:r>
              <a:rPr lang="zh-TW" altLang="en-US" sz="2600" dirty="0" smtClean="0">
                <a:latin typeface="新細明體"/>
              </a:rPr>
              <a:t>  幹部期間事蹟</a:t>
            </a:r>
            <a:r>
              <a:rPr lang="zh-TW" altLang="en-US" sz="2600" dirty="0">
                <a:latin typeface="新細明體"/>
              </a:rPr>
              <a:t>內容簡述及反思</a:t>
            </a:r>
            <a:endParaRPr lang="en-US" altLang="zh-TW" sz="2600" dirty="0">
              <a:latin typeface="新細明體"/>
              <a:ea typeface="新細明體"/>
            </a:endParaRPr>
          </a:p>
          <a:p>
            <a:pPr algn="l"/>
            <a:endParaRPr lang="en-US" altLang="zh-TW" dirty="0" smtClean="0">
              <a:latin typeface="新細明體"/>
              <a:ea typeface="新細明體"/>
            </a:endParaRPr>
          </a:p>
          <a:p>
            <a:pPr algn="l"/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91816"/>
          </a:xfrm>
        </p:spPr>
        <p:txBody>
          <a:bodyPr/>
          <a:lstStyle/>
          <a:p>
            <a:r>
              <a:rPr lang="zh-TW" altLang="en-US" dirty="0"/>
              <a:t>幹部經歷暨事蹟紀錄</a:t>
            </a:r>
          </a:p>
        </p:txBody>
      </p:sp>
    </p:spTree>
    <p:extLst>
      <p:ext uri="{BB962C8B-B14F-4D97-AF65-F5344CB8AC3E}">
        <p14:creationId xmlns:p14="http://schemas.microsoft.com/office/powerpoint/2010/main" val="201439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參考範例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49092849"/>
              </p:ext>
            </p:extLst>
          </p:nvPr>
        </p:nvGraphicFramePr>
        <p:xfrm>
          <a:off x="301625" y="1527175"/>
          <a:ext cx="850423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單位名稱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擔任職務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幹部等級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土庫商工班聯會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會長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校級幹部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土庫商工糾察隊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隊長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其他幹部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土庫商工商二甲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衛生股長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班級幹部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土庫商</a:t>
                      </a:r>
                      <a:r>
                        <a:rPr lang="zh-TW" altLang="en-US" sz="2400" dirty="0" smtClean="0"/>
                        <a:t>工女熱</a:t>
                      </a:r>
                      <a:r>
                        <a:rPr lang="zh-TW" altLang="en-US" sz="2400" dirty="0" smtClean="0"/>
                        <a:t>舞社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社長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社團幹部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土庫商工商二甲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數學小老師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其他幹部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76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內容簡述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擔任合作股長會幫需請事假、病假或喪假的同學退團膳，安排同學抬餐桶、發餐點或水果，在擔任的期間，我學會了如何妥善安排同學抬餐桶、遇到同學起爭執如何去應對、有效的溝通，這讓我學習遇到問題有效快速處理技巧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當副班長相對前幾個學期來說壓力稍微大</a:t>
            </a:r>
            <a:r>
              <a:rPr lang="en-US" altLang="zh-TW" dirty="0"/>
              <a:t>,</a:t>
            </a:r>
            <a:r>
              <a:rPr lang="zh-TW" altLang="en-US" dirty="0"/>
              <a:t>需要去清點人數管理同學</a:t>
            </a:r>
            <a:r>
              <a:rPr lang="en-US" altLang="zh-TW" dirty="0"/>
              <a:t>,</a:t>
            </a:r>
            <a:r>
              <a:rPr lang="zh-TW" altLang="en-US" dirty="0"/>
              <a:t>確實對於我來說不簡單</a:t>
            </a:r>
            <a:r>
              <a:rPr lang="en-US" altLang="zh-TW" dirty="0"/>
              <a:t>,</a:t>
            </a:r>
            <a:r>
              <a:rPr lang="zh-TW" altLang="en-US" dirty="0"/>
              <a:t>從一個不擅長交朋友與人接觸</a:t>
            </a:r>
            <a:r>
              <a:rPr lang="en-US" altLang="zh-TW" dirty="0"/>
              <a:t>,</a:t>
            </a:r>
            <a:r>
              <a:rPr lang="zh-TW" altLang="en-US" dirty="0"/>
              <a:t>到能夠協助班長帶領同學參與活動</a:t>
            </a:r>
            <a:r>
              <a:rPr lang="en-US" altLang="zh-TW" dirty="0"/>
              <a:t>,</a:t>
            </a:r>
            <a:r>
              <a:rPr lang="zh-TW" altLang="en-US" dirty="0"/>
              <a:t>甚至可以清楚的管控人數</a:t>
            </a:r>
            <a:r>
              <a:rPr lang="en-US" altLang="zh-TW" dirty="0"/>
              <a:t>,</a:t>
            </a:r>
            <a:r>
              <a:rPr lang="zh-TW" altLang="en-US" dirty="0"/>
              <a:t>一個幹部真的讓我同時學到許多經驗。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892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611560" y="2852936"/>
            <a:ext cx="8244408" cy="2985864"/>
          </a:xfrm>
        </p:spPr>
        <p:txBody>
          <a:bodyPr>
            <a:noAutofit/>
          </a:bodyPr>
          <a:lstStyle/>
          <a:p>
            <a:pPr algn="l"/>
            <a:r>
              <a:rPr lang="en-US" altLang="zh-TW" sz="2600" dirty="0"/>
              <a:t>1.</a:t>
            </a:r>
            <a:r>
              <a:rPr lang="zh-TW" altLang="en-US" sz="2600" dirty="0"/>
              <a:t>競賽名稱：例如</a:t>
            </a:r>
            <a:r>
              <a:rPr lang="en-US" altLang="zh-TW" sz="2600" dirty="0" smtClean="0"/>
              <a:t>112</a:t>
            </a:r>
            <a:r>
              <a:rPr lang="zh-TW" altLang="en-US" sz="2600" dirty="0" smtClean="0"/>
              <a:t>學年</a:t>
            </a:r>
            <a:r>
              <a:rPr lang="zh-TW" altLang="en-US" sz="2600" dirty="0"/>
              <a:t>度全國學生音樂比賽。</a:t>
            </a:r>
            <a:endParaRPr lang="en-US" altLang="zh-TW" sz="2600" dirty="0"/>
          </a:p>
          <a:p>
            <a:pPr algn="l"/>
            <a:r>
              <a:rPr lang="en-US" altLang="zh-TW" sz="2600" dirty="0"/>
              <a:t>2.</a:t>
            </a:r>
            <a:r>
              <a:rPr lang="zh-TW" altLang="en-US" sz="2600" dirty="0"/>
              <a:t>項目：例如朗讀、高中組、個人組、男生組等，</a:t>
            </a:r>
            <a:endParaRPr lang="en-US" altLang="zh-TW" sz="2600" dirty="0"/>
          </a:p>
          <a:p>
            <a:pPr algn="l"/>
            <a:r>
              <a:rPr lang="zh-TW" altLang="en-US" sz="2600" dirty="0"/>
              <a:t>            請依參與競賽之實際分類進行填報</a:t>
            </a:r>
            <a:r>
              <a:rPr lang="zh-TW" altLang="en-US" sz="2600" dirty="0" smtClean="0"/>
              <a:t>，無分</a:t>
            </a:r>
            <a:endParaRPr lang="en-US" altLang="zh-TW" sz="2600" dirty="0" smtClean="0"/>
          </a:p>
          <a:p>
            <a:pPr algn="l"/>
            <a:r>
              <a:rPr lang="zh-TW" altLang="en-US" sz="2600" dirty="0"/>
              <a:t> </a:t>
            </a:r>
            <a:r>
              <a:rPr lang="zh-TW" altLang="en-US" sz="2600" dirty="0" smtClean="0"/>
              <a:t>           組</a:t>
            </a:r>
            <a:r>
              <a:rPr lang="zh-TW" altLang="en-US" sz="2600" dirty="0"/>
              <a:t>者請空白。</a:t>
            </a:r>
            <a:endParaRPr lang="en-US" altLang="zh-TW" sz="2600" dirty="0"/>
          </a:p>
          <a:p>
            <a:pPr algn="l"/>
            <a:r>
              <a:rPr lang="en-US" altLang="zh-TW" sz="2600" dirty="0"/>
              <a:t>3.</a:t>
            </a:r>
            <a:r>
              <a:rPr lang="zh-TW" altLang="en-US" sz="2600" dirty="0"/>
              <a:t>獎項：例如未得獎、第一名、金手獎、佳作、</a:t>
            </a:r>
            <a:endParaRPr lang="en-US" altLang="zh-TW" sz="2600" dirty="0"/>
          </a:p>
          <a:p>
            <a:pPr algn="l"/>
            <a:r>
              <a:rPr lang="zh-TW" altLang="en-US" sz="2600" dirty="0"/>
              <a:t>            優勝等。</a:t>
            </a: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19808"/>
          </a:xfrm>
        </p:spPr>
        <p:txBody>
          <a:bodyPr/>
          <a:lstStyle/>
          <a:p>
            <a:r>
              <a:rPr lang="zh-TW" altLang="en-US" dirty="0"/>
              <a:t>競賽參與紀錄</a:t>
            </a:r>
          </a:p>
        </p:txBody>
      </p:sp>
    </p:spTree>
    <p:extLst>
      <p:ext uri="{BB962C8B-B14F-4D97-AF65-F5344CB8AC3E}">
        <p14:creationId xmlns:p14="http://schemas.microsoft.com/office/powerpoint/2010/main" val="327612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參考範例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40486712"/>
              </p:ext>
            </p:extLst>
          </p:nvPr>
        </p:nvGraphicFramePr>
        <p:xfrm>
          <a:off x="301625" y="1527175"/>
          <a:ext cx="8504244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0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競賽名稱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項目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競賽等級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獎項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參與方式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全國高級中等學校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小論文寫作比賽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第○○梯次</a:t>
                      </a:r>
                    </a:p>
                    <a:p>
                      <a:r>
                        <a:rPr lang="zh-TW" altLang="en-US" dirty="0" smtClean="0"/>
                        <a:t>小論文比賽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全國 </a:t>
                      </a:r>
                      <a:r>
                        <a:rPr lang="en-US" altLang="zh-TW" dirty="0" smtClean="0"/>
                        <a:t>=&gt;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優等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團體參與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雲林縣</a:t>
                      </a:r>
                      <a:r>
                        <a:rPr lang="en-US" altLang="zh-TW" dirty="0" smtClean="0"/>
                        <a:t>112</a:t>
                      </a:r>
                      <a:r>
                        <a:rPr lang="zh-TW" altLang="en-US" dirty="0" smtClean="0"/>
                        <a:t>年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語文競賽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高中學生組</a:t>
                      </a:r>
                    </a:p>
                    <a:p>
                      <a:r>
                        <a:rPr lang="zh-TW" altLang="en-US" dirty="0" smtClean="0"/>
                        <a:t>作文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縣市 </a:t>
                      </a:r>
                      <a:r>
                        <a:rPr kumimoji="0" lang="en-US" altLang="zh-TW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zh-TW" alt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第三名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個人參與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校內商業簡報競賽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高二組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校級 </a:t>
                      </a:r>
                      <a:r>
                        <a:rPr lang="en-US" altLang="zh-TW" dirty="0" smtClean="0"/>
                        <a:t>=&gt;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1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第二名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個人參與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土庫商工運動會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高二女生組</a:t>
                      </a:r>
                    </a:p>
                    <a:p>
                      <a:r>
                        <a:rPr lang="en-US" altLang="zh-TW" dirty="0" smtClean="0"/>
                        <a:t>100</a:t>
                      </a:r>
                      <a:r>
                        <a:rPr lang="zh-TW" altLang="en-US" dirty="0" smtClean="0"/>
                        <a:t>公尺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校級 </a:t>
                      </a:r>
                      <a:r>
                        <a:rPr lang="en-US" altLang="zh-TW" dirty="0" smtClean="0"/>
                        <a:t>=&gt; 1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未得獎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個人參與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61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內容簡述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透過這次校運會讓我們班變的更團結，因為人數較少的關係，幾乎每個人的要上場，大家卻都沒有怨言，反而是積極參與練習，不敢懈怠，皇天不負苦心人，讓我們獲得了第三名的佳績！人數少沒關係，努力練習就會有回報的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r>
              <a:rPr lang="zh-TW" altLang="en-US" dirty="0"/>
              <a:t>參加全國高級中等學校閱讀心得寫作比賽，增進自己閱讀與理解能力，同時培養閱讀習慣，「沒有自律，還談什麼夢想？」做為比賽書籍，從書中了解自律是自我要求，對自己慾望控制，也學習到只要願意改變，也能實現自律。</a:t>
            </a:r>
          </a:p>
        </p:txBody>
      </p:sp>
    </p:spTree>
    <p:extLst>
      <p:ext uri="{BB962C8B-B14F-4D97-AF65-F5344CB8AC3E}">
        <p14:creationId xmlns:p14="http://schemas.microsoft.com/office/powerpoint/2010/main" val="529911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191</TotalTime>
  <Words>2115</Words>
  <Application>Microsoft Office PowerPoint</Application>
  <PresentationFormat>如螢幕大小 (4:3)</PresentationFormat>
  <Paragraphs>234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2" baseType="lpstr">
      <vt:lpstr>微軟正黑體</vt:lpstr>
      <vt:lpstr>新細明體</vt:lpstr>
      <vt:lpstr>Georgia</vt:lpstr>
      <vt:lpstr>Wingdings</vt:lpstr>
      <vt:lpstr>Wingdings 2</vt:lpstr>
      <vt:lpstr>市鎮</vt:lpstr>
      <vt:lpstr>國立土庫商工</vt:lpstr>
      <vt:lpstr>多元表現100個字內容簡述 及呈現方式</vt:lpstr>
      <vt:lpstr>多元表現100個字內容簡述參考架構</vt:lpstr>
      <vt:lpstr>幹部經歷暨事蹟紀錄</vt:lpstr>
      <vt:lpstr>參考範例</vt:lpstr>
      <vt:lpstr>內容簡述</vt:lpstr>
      <vt:lpstr>競賽參與紀錄</vt:lpstr>
      <vt:lpstr>參考範例</vt:lpstr>
      <vt:lpstr>內容簡述</vt:lpstr>
      <vt:lpstr>檢定證照紀錄</vt:lpstr>
      <vt:lpstr>內容簡述</vt:lpstr>
      <vt:lpstr>服務學習紀錄</vt:lpstr>
      <vt:lpstr>內容簡述</vt:lpstr>
      <vt:lpstr>彈性學習時間紀錄</vt:lpstr>
      <vt:lpstr>內容簡述</vt:lpstr>
      <vt:lpstr>團體活動時間紀錄</vt:lpstr>
      <vt:lpstr>內容簡述</vt:lpstr>
      <vt:lpstr>職場學習紀錄</vt:lpstr>
      <vt:lpstr>參考範例</vt:lpstr>
      <vt:lpstr>內容簡述</vt:lpstr>
      <vt:lpstr>大學及技專校院先修課程紀錄&amp; 作品成果紀錄</vt:lpstr>
      <vt:lpstr>內容簡述</vt:lpstr>
      <vt:lpstr>其他多元表現紀錄</vt:lpstr>
      <vt:lpstr>參考範例</vt:lpstr>
      <vt:lpstr>參考範例</vt:lpstr>
      <vt:lpstr>充實自己、邁向未來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國立土庫商工</dc:title>
  <dc:creator>user</dc:creator>
  <cp:lastModifiedBy>user</cp:lastModifiedBy>
  <cp:revision>36</cp:revision>
  <dcterms:created xsi:type="dcterms:W3CDTF">2021-10-12T01:17:18Z</dcterms:created>
  <dcterms:modified xsi:type="dcterms:W3CDTF">2024-10-09T02:12:59Z</dcterms:modified>
</cp:coreProperties>
</file>